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6" r:id="rId30"/>
    <p:sldId id="287" r:id="rId31"/>
    <p:sldId id="288" r:id="rId32"/>
    <p:sldId id="289" r:id="rId33"/>
    <p:sldId id="290" r:id="rId34"/>
    <p:sldId id="291" r:id="rId35"/>
    <p:sldId id="284" r:id="rId36"/>
    <p:sldId id="285" r:id="rId3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7" d="100"/>
          <a:sy n="127" d="100"/>
        </p:scale>
        <p:origin x="-192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2021640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6" name="Shape 24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56" name="Shape 25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65" name="Shape 26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0" name="Shape 27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5" name="Shape 27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80" name="Shape 28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85" name="Shape 28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90" name="Shape 2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95" name="Shape 29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00" name="Shape 30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05" name="Shape 30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10" name="Shape 31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15" name="Shape 31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Source Sans Pro"/>
              <a:buNone/>
              <a:defRPr sz="4400" b="0" i="0" u="none" strike="noStrike" cap="none">
                <a:solidFill>
                  <a:schemeClr val="dk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Arial"/>
                <a:ea typeface="Arial"/>
                <a:cs typeface="Arial"/>
                <a:sym typeface="Arial"/>
              </a:defRPr>
            </a:lvl1pPr>
            <a:lvl2pPr marL="457200" marR="0" lvl="1" indent="0" algn="ctr" rtl="0">
              <a:spcBef>
                <a:spcPts val="560"/>
              </a:spcBef>
              <a:buClr>
                <a:srgbClr val="888888"/>
              </a:buClr>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buClr>
                <a:srgbClr val="888888"/>
              </a:buClr>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9pPr>
          </a:lstStyle>
          <a:p>
            <a:endParaRPr/>
          </a:p>
        </p:txBody>
      </p:sp>
      <p:sp>
        <p:nvSpPr>
          <p:cNvPr id="14" name="Shape 1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Source Sans Pro"/>
              <a:buNone/>
              <a:defRPr sz="4400" b="0" i="0" u="none" strike="noStrike" cap="none">
                <a:solidFill>
                  <a:schemeClr val="dk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Source Sans Pro"/>
              <a:buNone/>
              <a:defRPr sz="4400" b="0" i="0" u="none" strike="noStrike" cap="none">
                <a:solidFill>
                  <a:schemeClr val="dk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Source Sans Pro"/>
              <a:buNone/>
              <a:defRPr sz="4400" b="0" i="0" u="none" strike="noStrike" cap="none">
                <a:solidFill>
                  <a:schemeClr val="dk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4000" b="1" i="0" u="none" strike="noStrike" cap="none">
                <a:solidFill>
                  <a:schemeClr val="dk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Arial"/>
                <a:ea typeface="Arial"/>
                <a:cs typeface="Arial"/>
                <a:sym typeface="Arial"/>
              </a:defRPr>
            </a:lvl1pPr>
            <a:lvl2pPr marL="457200" marR="0" lvl="1" indent="0" algn="l" rtl="0">
              <a:spcBef>
                <a:spcPts val="360"/>
              </a:spcBef>
              <a:buClr>
                <a:srgbClr val="888888"/>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32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33" name="Shape 3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Source Sans Pro"/>
              <a:buNone/>
              <a:defRPr sz="4400" b="0" i="0" u="none" strike="noStrike" cap="none">
                <a:solidFill>
                  <a:schemeClr val="dk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Source Sans Pro"/>
              <a:buNone/>
              <a:defRPr sz="4400" b="0" i="0" u="none" strike="noStrike" cap="none">
                <a:solidFill>
                  <a:schemeClr val="dk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Source Sans Pro"/>
              <a:buNone/>
              <a:defRPr sz="2000" b="1" i="0" u="none" strike="noStrike" cap="none">
                <a:solidFill>
                  <a:schemeClr val="dk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Source Sans Pro"/>
              <a:buNone/>
              <a:defRPr sz="2000" b="1" i="0" u="none" strike="noStrike" cap="none">
                <a:solidFill>
                  <a:schemeClr val="dk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Source Sans Pro"/>
              <a:buNone/>
              <a:defRPr sz="4400" b="0" i="0" u="none" strike="noStrike" cap="none">
                <a:solidFill>
                  <a:schemeClr val="dk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Source Sans Pro"/>
              <a:buNone/>
              <a:defRPr sz="4400" b="0" i="0" u="none" strike="noStrike" cap="none">
                <a:solidFill>
                  <a:schemeClr val="dk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 name="Shape 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 name="Shape 1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22.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descr="colleagues-having-business-meeting-in-coffee-bar.jpg"/>
          <p:cNvPicPr preferRelativeResize="0"/>
          <p:nvPr/>
        </p:nvPicPr>
        <p:blipFill rotWithShape="1">
          <a:blip r:embed="rId3">
            <a:alphaModFix/>
          </a:blip>
          <a:srcRect/>
          <a:stretch/>
        </p:blipFill>
        <p:spPr>
          <a:xfrm>
            <a:off x="0" y="0"/>
            <a:ext cx="9144000" cy="6869828"/>
          </a:xfrm>
          <a:prstGeom prst="rect">
            <a:avLst/>
          </a:prstGeom>
          <a:noFill/>
          <a:ln>
            <a:noFill/>
          </a:ln>
        </p:spPr>
      </p:pic>
      <p:sp>
        <p:nvSpPr>
          <p:cNvPr id="85" name="Shape 85"/>
          <p:cNvSpPr/>
          <p:nvPr/>
        </p:nvSpPr>
        <p:spPr>
          <a:xfrm>
            <a:off x="0" y="-23925"/>
            <a:ext cx="4771571" cy="6893754"/>
          </a:xfrm>
          <a:prstGeom prst="rect">
            <a:avLst/>
          </a:prstGeom>
          <a:solidFill>
            <a:schemeClr val="dk1">
              <a:alpha val="53725"/>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86" name="Shape 86"/>
          <p:cNvCxnSpPr/>
          <p:nvPr/>
        </p:nvCxnSpPr>
        <p:spPr>
          <a:xfrm rot="10800000">
            <a:off x="359804" y="4629889"/>
            <a:ext cx="3084285" cy="0"/>
          </a:xfrm>
          <a:prstGeom prst="straightConnector1">
            <a:avLst/>
          </a:prstGeom>
          <a:noFill/>
          <a:ln w="25400" cap="flat" cmpd="sng">
            <a:solidFill>
              <a:schemeClr val="lt1"/>
            </a:solidFill>
            <a:prstDash val="solid"/>
            <a:round/>
            <a:headEnd type="none" w="med" len="med"/>
            <a:tailEnd type="none" w="med" len="med"/>
          </a:ln>
          <a:effectLst>
            <a:outerShdw blurRad="39999" dist="20000" dir="5400000" rotWithShape="0">
              <a:srgbClr val="000000">
                <a:alpha val="37647"/>
              </a:srgbClr>
            </a:outerShdw>
          </a:effectLst>
        </p:spPr>
      </p:cxnSp>
      <p:sp>
        <p:nvSpPr>
          <p:cNvPr id="87" name="Shape 87"/>
          <p:cNvSpPr txBox="1"/>
          <p:nvPr/>
        </p:nvSpPr>
        <p:spPr>
          <a:xfrm>
            <a:off x="359803" y="3879241"/>
            <a:ext cx="4411767" cy="58477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0" i="0" u="none" strike="noStrike" cap="none" dirty="0">
                <a:solidFill>
                  <a:schemeClr val="lt1"/>
                </a:solidFill>
                <a:ea typeface="Gill Sans"/>
                <a:sym typeface="Gill Sans"/>
              </a:rPr>
              <a:t>EROSION CONTROL</a:t>
            </a:r>
          </a:p>
        </p:txBody>
      </p:sp>
      <p:pic>
        <p:nvPicPr>
          <p:cNvPr id="88" name="Shape 88" descr="reactr_logo_big_stacked_720.png"/>
          <p:cNvPicPr preferRelativeResize="0"/>
          <p:nvPr/>
        </p:nvPicPr>
        <p:blipFill rotWithShape="1">
          <a:blip r:embed="rId4">
            <a:alphaModFix/>
          </a:blip>
          <a:srcRect/>
          <a:stretch/>
        </p:blipFill>
        <p:spPr>
          <a:xfrm>
            <a:off x="0" y="222527"/>
            <a:ext cx="2098495" cy="1392186"/>
          </a:xfrm>
          <a:prstGeom prst="rect">
            <a:avLst/>
          </a:prstGeom>
          <a:noFill/>
          <a:ln>
            <a:noFill/>
          </a:ln>
        </p:spPr>
      </p:pic>
      <p:sp>
        <p:nvSpPr>
          <p:cNvPr id="89" name="Shape 89"/>
          <p:cNvSpPr txBox="1"/>
          <p:nvPr/>
        </p:nvSpPr>
        <p:spPr>
          <a:xfrm>
            <a:off x="477701" y="4829926"/>
            <a:ext cx="3806073"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chemeClr val="lt1"/>
                </a:solidFill>
                <a:ea typeface="Gill Sans"/>
                <a:sym typeface="Gill Sans"/>
              </a:rPr>
              <a:t>Adam Luxton</a:t>
            </a:r>
          </a:p>
          <a:p>
            <a:pPr marL="0" marR="0" lvl="0" indent="0" algn="l" rtl="0">
              <a:spcBef>
                <a:spcPts val="0"/>
              </a:spcBef>
              <a:buSzPct val="25000"/>
              <a:buNone/>
            </a:pPr>
            <a:r>
              <a:rPr lang="en-US" sz="3200">
                <a:solidFill>
                  <a:schemeClr val="lt1"/>
                </a:solidFill>
                <a:ea typeface="Gill Sans"/>
                <a:sym typeface="Gill Sans"/>
              </a:rPr>
              <a:t>Nicholas Ireland</a:t>
            </a:r>
          </a:p>
          <a:p>
            <a:pPr marL="0" marR="0" lvl="0" indent="0" algn="l" rtl="0">
              <a:spcBef>
                <a:spcPts val="0"/>
              </a:spcBef>
              <a:buSzPct val="25000"/>
              <a:buNone/>
            </a:pPr>
            <a:r>
              <a:rPr lang="en-US" sz="3200">
                <a:solidFill>
                  <a:schemeClr val="lt1"/>
                </a:solidFill>
                <a:ea typeface="Gill Sans"/>
                <a:sym typeface="Gill Sans"/>
              </a:rPr>
              <a:t>Shannon Enwright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p:nvPr/>
        </p:nvSpPr>
        <p:spPr>
          <a:xfrm>
            <a:off x="0" y="-23924"/>
            <a:ext cx="9144000" cy="1493496"/>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7" name="Shape 197"/>
          <p:cNvGrpSpPr/>
          <p:nvPr/>
        </p:nvGrpSpPr>
        <p:grpSpPr>
          <a:xfrm>
            <a:off x="3619501" y="415787"/>
            <a:ext cx="2739570" cy="640691"/>
            <a:chOff x="3519716" y="415787"/>
            <a:chExt cx="2739570" cy="640691"/>
          </a:xfrm>
        </p:grpSpPr>
        <p:sp>
          <p:nvSpPr>
            <p:cNvPr id="198" name="Shape 198"/>
            <p:cNvSpPr txBox="1"/>
            <p:nvPr/>
          </p:nvSpPr>
          <p:spPr>
            <a:xfrm>
              <a:off x="3519716" y="442543"/>
              <a:ext cx="2739570"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dirty="0">
                  <a:solidFill>
                    <a:schemeClr val="lt1"/>
                  </a:solidFill>
                  <a:ea typeface="Gill Sans"/>
                  <a:sym typeface="Gill Sans"/>
                </a:rPr>
                <a:t>MOCKUPS</a:t>
              </a:r>
            </a:p>
          </p:txBody>
        </p:sp>
        <p:cxnSp>
          <p:nvCxnSpPr>
            <p:cNvPr id="199" name="Shape 199"/>
            <p:cNvCxnSpPr/>
            <p:nvPr/>
          </p:nvCxnSpPr>
          <p:spPr>
            <a:xfrm>
              <a:off x="3632158" y="1056478"/>
              <a:ext cx="1846983" cy="0"/>
            </a:xfrm>
            <a:prstGeom prst="straightConnector1">
              <a:avLst/>
            </a:prstGeom>
            <a:noFill/>
            <a:ln w="76200" cap="flat" cmpd="sng">
              <a:solidFill>
                <a:srgbClr val="D4FF44"/>
              </a:solidFill>
              <a:prstDash val="solid"/>
              <a:round/>
              <a:headEnd type="none" w="med" len="med"/>
              <a:tailEnd type="none" w="med" len="med"/>
            </a:ln>
          </p:spPr>
        </p:cxnSp>
        <p:cxnSp>
          <p:nvCxnSpPr>
            <p:cNvPr id="200" name="Shape 200"/>
            <p:cNvCxnSpPr/>
            <p:nvPr/>
          </p:nvCxnSpPr>
          <p:spPr>
            <a:xfrm>
              <a:off x="3614016" y="415787"/>
              <a:ext cx="1865126" cy="0"/>
            </a:xfrm>
            <a:prstGeom prst="straightConnector1">
              <a:avLst/>
            </a:prstGeom>
            <a:noFill/>
            <a:ln w="76200" cap="flat" cmpd="sng">
              <a:solidFill>
                <a:srgbClr val="D4FF44"/>
              </a:solidFill>
              <a:prstDash val="solid"/>
              <a:round/>
              <a:headEnd type="none" w="med" len="med"/>
              <a:tailEnd type="none" w="med" len="med"/>
            </a:ln>
          </p:spPr>
        </p:cxnSp>
      </p:grpSp>
      <p:pic>
        <p:nvPicPr>
          <p:cNvPr id="201" name="Shape 201" descr="Desktop.psd"/>
          <p:cNvPicPr preferRelativeResize="0"/>
          <p:nvPr/>
        </p:nvPicPr>
        <p:blipFill rotWithShape="1">
          <a:blip r:embed="rId3">
            <a:alphaModFix/>
          </a:blip>
          <a:srcRect/>
          <a:stretch/>
        </p:blipFill>
        <p:spPr>
          <a:xfrm>
            <a:off x="190500" y="2422072"/>
            <a:ext cx="5950856" cy="3347357"/>
          </a:xfrm>
          <a:prstGeom prst="rect">
            <a:avLst/>
          </a:prstGeom>
          <a:noFill/>
          <a:ln>
            <a:noFill/>
          </a:ln>
        </p:spPr>
      </p:pic>
      <p:pic>
        <p:nvPicPr>
          <p:cNvPr id="202" name="Shape 202" descr="login.png"/>
          <p:cNvPicPr preferRelativeResize="0"/>
          <p:nvPr/>
        </p:nvPicPr>
        <p:blipFill rotWithShape="1">
          <a:blip r:embed="rId4">
            <a:alphaModFix/>
          </a:blip>
          <a:srcRect/>
          <a:stretch/>
        </p:blipFill>
        <p:spPr>
          <a:xfrm>
            <a:off x="6359071" y="1714500"/>
            <a:ext cx="2521856" cy="4476293"/>
          </a:xfrm>
          <a:prstGeom prst="rect">
            <a:avLst/>
          </a:prstGeom>
          <a:noFill/>
          <a:ln>
            <a:noFill/>
          </a:ln>
        </p:spPr>
      </p:pic>
      <p:sp>
        <p:nvSpPr>
          <p:cNvPr id="203" name="Shape 203"/>
          <p:cNvSpPr txBox="1"/>
          <p:nvPr/>
        </p:nvSpPr>
        <p:spPr>
          <a:xfrm>
            <a:off x="190500" y="1725073"/>
            <a:ext cx="49530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chemeClr val="dk1"/>
                </a:solidFill>
                <a:ea typeface="Gill Sans"/>
                <a:sym typeface="Gill Sans"/>
              </a:rPr>
              <a:t>VERSION 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p:nvPr/>
        </p:nvSpPr>
        <p:spPr>
          <a:xfrm>
            <a:off x="0" y="-23924"/>
            <a:ext cx="9144000" cy="1493496"/>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209" name="Shape 209"/>
          <p:cNvGrpSpPr/>
          <p:nvPr/>
        </p:nvGrpSpPr>
        <p:grpSpPr>
          <a:xfrm>
            <a:off x="3619501" y="415787"/>
            <a:ext cx="2739570" cy="640691"/>
            <a:chOff x="3519716" y="415787"/>
            <a:chExt cx="2739570" cy="640691"/>
          </a:xfrm>
        </p:grpSpPr>
        <p:sp>
          <p:nvSpPr>
            <p:cNvPr id="210" name="Shape 210"/>
            <p:cNvSpPr txBox="1"/>
            <p:nvPr/>
          </p:nvSpPr>
          <p:spPr>
            <a:xfrm>
              <a:off x="3519716" y="442543"/>
              <a:ext cx="2739570"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dirty="0">
                  <a:solidFill>
                    <a:schemeClr val="lt1"/>
                  </a:solidFill>
                  <a:ea typeface="Gill Sans"/>
                  <a:sym typeface="Gill Sans"/>
                </a:rPr>
                <a:t>MOCKUPS</a:t>
              </a:r>
            </a:p>
          </p:txBody>
        </p:sp>
        <p:cxnSp>
          <p:nvCxnSpPr>
            <p:cNvPr id="211" name="Shape 211"/>
            <p:cNvCxnSpPr/>
            <p:nvPr/>
          </p:nvCxnSpPr>
          <p:spPr>
            <a:xfrm>
              <a:off x="3632158" y="1056478"/>
              <a:ext cx="1846983" cy="0"/>
            </a:xfrm>
            <a:prstGeom prst="straightConnector1">
              <a:avLst/>
            </a:prstGeom>
            <a:noFill/>
            <a:ln w="76200" cap="flat" cmpd="sng">
              <a:solidFill>
                <a:srgbClr val="D4FF44"/>
              </a:solidFill>
              <a:prstDash val="solid"/>
              <a:round/>
              <a:headEnd type="none" w="med" len="med"/>
              <a:tailEnd type="none" w="med" len="med"/>
            </a:ln>
          </p:spPr>
        </p:cxnSp>
        <p:cxnSp>
          <p:nvCxnSpPr>
            <p:cNvPr id="212" name="Shape 212"/>
            <p:cNvCxnSpPr/>
            <p:nvPr/>
          </p:nvCxnSpPr>
          <p:spPr>
            <a:xfrm>
              <a:off x="3614016" y="415787"/>
              <a:ext cx="1865126" cy="0"/>
            </a:xfrm>
            <a:prstGeom prst="straightConnector1">
              <a:avLst/>
            </a:prstGeom>
            <a:noFill/>
            <a:ln w="76200" cap="flat" cmpd="sng">
              <a:solidFill>
                <a:srgbClr val="D4FF44"/>
              </a:solidFill>
              <a:prstDash val="solid"/>
              <a:round/>
              <a:headEnd type="none" w="med" len="med"/>
              <a:tailEnd type="none" w="med" len="med"/>
            </a:ln>
          </p:spPr>
        </p:cxnSp>
      </p:grpSp>
      <p:pic>
        <p:nvPicPr>
          <p:cNvPr id="213" name="Shape 213" descr="Desktop.psd"/>
          <p:cNvPicPr preferRelativeResize="0"/>
          <p:nvPr/>
        </p:nvPicPr>
        <p:blipFill rotWithShape="1">
          <a:blip r:embed="rId3">
            <a:alphaModFix/>
          </a:blip>
          <a:srcRect/>
          <a:stretch/>
        </p:blipFill>
        <p:spPr>
          <a:xfrm>
            <a:off x="125181" y="2154008"/>
            <a:ext cx="6233889" cy="3506563"/>
          </a:xfrm>
          <a:prstGeom prst="rect">
            <a:avLst/>
          </a:prstGeom>
          <a:noFill/>
          <a:ln>
            <a:noFill/>
          </a:ln>
        </p:spPr>
      </p:pic>
      <p:pic>
        <p:nvPicPr>
          <p:cNvPr id="214" name="Shape 214" descr="2-.png"/>
          <p:cNvPicPr preferRelativeResize="0"/>
          <p:nvPr/>
        </p:nvPicPr>
        <p:blipFill rotWithShape="1">
          <a:blip r:embed="rId4">
            <a:alphaModFix/>
          </a:blip>
          <a:srcRect/>
          <a:stretch/>
        </p:blipFill>
        <p:spPr>
          <a:xfrm>
            <a:off x="6526062" y="1809293"/>
            <a:ext cx="2363937" cy="41959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p:nvPr/>
        </p:nvSpPr>
        <p:spPr>
          <a:xfrm>
            <a:off x="0" y="-23924"/>
            <a:ext cx="9144000" cy="1493496"/>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220" name="Shape 220"/>
          <p:cNvGrpSpPr/>
          <p:nvPr/>
        </p:nvGrpSpPr>
        <p:grpSpPr>
          <a:xfrm>
            <a:off x="3110084" y="415787"/>
            <a:ext cx="3410236" cy="980862"/>
            <a:chOff x="3519716" y="415787"/>
            <a:chExt cx="2739570" cy="980862"/>
          </a:xfrm>
        </p:grpSpPr>
        <p:sp>
          <p:nvSpPr>
            <p:cNvPr id="221" name="Shape 221"/>
            <p:cNvSpPr txBox="1"/>
            <p:nvPr/>
          </p:nvSpPr>
          <p:spPr>
            <a:xfrm>
              <a:off x="3519716" y="442543"/>
              <a:ext cx="2739570"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ea typeface="Gill Sans"/>
                  <a:sym typeface="Gill Sans"/>
                </a:rPr>
                <a:t>CLIENT MEETING</a:t>
              </a:r>
            </a:p>
          </p:txBody>
        </p:sp>
        <p:cxnSp>
          <p:nvCxnSpPr>
            <p:cNvPr id="222" name="Shape 222"/>
            <p:cNvCxnSpPr/>
            <p:nvPr/>
          </p:nvCxnSpPr>
          <p:spPr>
            <a:xfrm>
              <a:off x="3632158" y="1056478"/>
              <a:ext cx="2417250" cy="0"/>
            </a:xfrm>
            <a:prstGeom prst="straightConnector1">
              <a:avLst/>
            </a:prstGeom>
            <a:noFill/>
            <a:ln w="76200" cap="flat" cmpd="sng">
              <a:solidFill>
                <a:srgbClr val="D4FF44"/>
              </a:solidFill>
              <a:prstDash val="solid"/>
              <a:round/>
              <a:headEnd type="none" w="med" len="med"/>
              <a:tailEnd type="none" w="med" len="med"/>
            </a:ln>
          </p:spPr>
        </p:cxnSp>
        <p:cxnSp>
          <p:nvCxnSpPr>
            <p:cNvPr id="223" name="Shape 223"/>
            <p:cNvCxnSpPr/>
            <p:nvPr/>
          </p:nvCxnSpPr>
          <p:spPr>
            <a:xfrm>
              <a:off x="3614016" y="415787"/>
              <a:ext cx="2435391" cy="0"/>
            </a:xfrm>
            <a:prstGeom prst="straightConnector1">
              <a:avLst/>
            </a:prstGeom>
            <a:noFill/>
            <a:ln w="76200" cap="flat" cmpd="sng">
              <a:solidFill>
                <a:srgbClr val="D4FF44"/>
              </a:solidFill>
              <a:prstDash val="solid"/>
              <a:round/>
              <a:headEnd type="none" w="med" len="med"/>
              <a:tailEnd type="none" w="med" len="med"/>
            </a:ln>
          </p:spPr>
        </p:cxnSp>
      </p:grpSp>
      <p:sp>
        <p:nvSpPr>
          <p:cNvPr id="224" name="Shape 224"/>
          <p:cNvSpPr txBox="1"/>
          <p:nvPr/>
        </p:nvSpPr>
        <p:spPr>
          <a:xfrm>
            <a:off x="351328" y="1579583"/>
            <a:ext cx="5198823" cy="646331"/>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dirty="0">
                <a:solidFill>
                  <a:schemeClr val="dk1"/>
                </a:solidFill>
                <a:ea typeface="Gill Sans"/>
                <a:sym typeface="Gill Sans"/>
              </a:rPr>
              <a:t>Client feedback</a:t>
            </a:r>
          </a:p>
          <a:p>
            <a:pPr marL="285750" marR="0" lvl="0" indent="-285750" algn="l" rtl="0">
              <a:spcBef>
                <a:spcPts val="0"/>
              </a:spcBef>
              <a:buClr>
                <a:schemeClr val="dk1"/>
              </a:buClr>
              <a:buSzPct val="100000"/>
              <a:buFont typeface="Arial"/>
              <a:buChar char="•"/>
            </a:pPr>
            <a:r>
              <a:rPr lang="en-US" sz="1800" dirty="0">
                <a:solidFill>
                  <a:schemeClr val="dk1"/>
                </a:solidFill>
                <a:ea typeface="Gill Sans"/>
                <a:sym typeface="Gill Sans"/>
              </a:rPr>
              <a:t>Layout and design edited based on feedback</a:t>
            </a:r>
          </a:p>
        </p:txBody>
      </p:sp>
      <p:pic>
        <p:nvPicPr>
          <p:cNvPr id="225" name="Shape 225" descr="1.jpg"/>
          <p:cNvPicPr preferRelativeResize="0"/>
          <p:nvPr/>
        </p:nvPicPr>
        <p:blipFill rotWithShape="1">
          <a:blip r:embed="rId3">
            <a:alphaModFix/>
          </a:blip>
          <a:srcRect/>
          <a:stretch/>
        </p:blipFill>
        <p:spPr>
          <a:xfrm>
            <a:off x="5050137" y="2630951"/>
            <a:ext cx="3443843" cy="1937161"/>
          </a:xfrm>
          <a:prstGeom prst="rect">
            <a:avLst/>
          </a:prstGeom>
          <a:noFill/>
          <a:ln>
            <a:noFill/>
          </a:ln>
        </p:spPr>
      </p:pic>
      <p:pic>
        <p:nvPicPr>
          <p:cNvPr id="226" name="Shape 226" descr="2.jpg"/>
          <p:cNvPicPr preferRelativeResize="0"/>
          <p:nvPr/>
        </p:nvPicPr>
        <p:blipFill rotWithShape="1">
          <a:blip r:embed="rId4">
            <a:alphaModFix/>
          </a:blip>
          <a:srcRect/>
          <a:stretch/>
        </p:blipFill>
        <p:spPr>
          <a:xfrm>
            <a:off x="5050137" y="4731842"/>
            <a:ext cx="3424261" cy="1926147"/>
          </a:xfrm>
          <a:prstGeom prst="rect">
            <a:avLst/>
          </a:prstGeom>
          <a:noFill/>
          <a:ln>
            <a:noFill/>
          </a:ln>
        </p:spPr>
      </p:pic>
      <p:pic>
        <p:nvPicPr>
          <p:cNvPr id="227" name="Shape 227" descr="Desktop.psd"/>
          <p:cNvPicPr preferRelativeResize="0"/>
          <p:nvPr/>
        </p:nvPicPr>
        <p:blipFill rotWithShape="1">
          <a:blip r:embed="rId5">
            <a:alphaModFix/>
          </a:blip>
          <a:srcRect/>
          <a:stretch/>
        </p:blipFill>
        <p:spPr>
          <a:xfrm>
            <a:off x="590437" y="2630951"/>
            <a:ext cx="3443840" cy="1937160"/>
          </a:xfrm>
          <a:prstGeom prst="rect">
            <a:avLst/>
          </a:prstGeom>
          <a:noFill/>
          <a:ln>
            <a:noFill/>
          </a:ln>
        </p:spPr>
      </p:pic>
      <p:pic>
        <p:nvPicPr>
          <p:cNvPr id="228" name="Shape 228" descr="Desktop.psd"/>
          <p:cNvPicPr preferRelativeResize="0"/>
          <p:nvPr/>
        </p:nvPicPr>
        <p:blipFill rotWithShape="1">
          <a:blip r:embed="rId6">
            <a:alphaModFix/>
          </a:blip>
          <a:srcRect/>
          <a:stretch/>
        </p:blipFill>
        <p:spPr>
          <a:xfrm>
            <a:off x="590437" y="4720828"/>
            <a:ext cx="3443840" cy="1937160"/>
          </a:xfrm>
          <a:prstGeom prst="rect">
            <a:avLst/>
          </a:prstGeom>
          <a:noFill/>
          <a:ln>
            <a:noFill/>
          </a:ln>
        </p:spPr>
      </p:pic>
      <p:sp>
        <p:nvSpPr>
          <p:cNvPr id="229" name="Shape 229"/>
          <p:cNvSpPr/>
          <p:nvPr/>
        </p:nvSpPr>
        <p:spPr>
          <a:xfrm>
            <a:off x="4260116" y="4464219"/>
            <a:ext cx="590017" cy="347800"/>
          </a:xfrm>
          <a:prstGeom prst="rightArrow">
            <a:avLst>
              <a:gd name="adj1" fmla="val 50000"/>
              <a:gd name="adj2" fmla="val 50000"/>
            </a:avLst>
          </a:prstGeom>
          <a:solidFill>
            <a:srgbClr val="D4FF44"/>
          </a:solidFill>
          <a:ln w="9525" cap="flat" cmpd="sng">
            <a:solidFill>
              <a:srgbClr val="97B85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30" name="Shape 230"/>
          <p:cNvSpPr txBox="1"/>
          <p:nvPr/>
        </p:nvSpPr>
        <p:spPr>
          <a:xfrm>
            <a:off x="1157165" y="2169286"/>
            <a:ext cx="519882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chemeClr val="dk1"/>
                </a:solidFill>
                <a:ea typeface="Gill Sans"/>
                <a:sym typeface="Gill Sans"/>
              </a:rPr>
              <a:t>VERSION 1.0</a:t>
            </a:r>
          </a:p>
        </p:txBody>
      </p:sp>
      <p:sp>
        <p:nvSpPr>
          <p:cNvPr id="231" name="Shape 231"/>
          <p:cNvSpPr txBox="1"/>
          <p:nvPr/>
        </p:nvSpPr>
        <p:spPr>
          <a:xfrm>
            <a:off x="5659684" y="2139283"/>
            <a:ext cx="519882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chemeClr val="dk1"/>
                </a:solidFill>
                <a:ea typeface="Gill Sans"/>
                <a:sym typeface="Gill Sans"/>
              </a:rPr>
              <a:t>VERSION 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p:nvPr/>
        </p:nvSpPr>
        <p:spPr>
          <a:xfrm rot="-5400000">
            <a:off x="-2149928" y="2077357"/>
            <a:ext cx="7003146" cy="2703287"/>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37" name="Shape 237"/>
          <p:cNvSpPr txBox="1"/>
          <p:nvPr/>
        </p:nvSpPr>
        <p:spPr>
          <a:xfrm>
            <a:off x="3991425" y="328328"/>
            <a:ext cx="4730399" cy="5779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dirty="0">
                <a:solidFill>
                  <a:schemeClr val="dk1"/>
                </a:solidFill>
                <a:ea typeface="Gill Sans"/>
                <a:sym typeface="Gill Sans"/>
              </a:rPr>
              <a:t>NOVEMBER</a:t>
            </a:r>
          </a:p>
          <a:p>
            <a:pPr marL="0" marR="0" lvl="0" indent="0" algn="l" rtl="0">
              <a:spcBef>
                <a:spcPts val="0"/>
              </a:spcBef>
              <a:buSzPct val="25000"/>
              <a:buNone/>
            </a:pPr>
            <a:r>
              <a:rPr lang="en-US" sz="1800" dirty="0">
                <a:solidFill>
                  <a:schemeClr val="dk1"/>
                </a:solidFill>
                <a:ea typeface="Gill Sans"/>
                <a:sym typeface="Gill Sans"/>
              </a:rPr>
              <a:t>As November ran it’s course, the application base grew and developed closer to the final project.</a:t>
            </a:r>
          </a:p>
          <a:p>
            <a:pPr marL="0" marR="0" lvl="0" indent="0" algn="l" rtl="0">
              <a:spcBef>
                <a:spcPts val="0"/>
              </a:spcBef>
              <a:buNone/>
            </a:pPr>
            <a:endParaRPr sz="1800" dirty="0">
              <a:solidFill>
                <a:schemeClr val="dk1"/>
              </a:solidFill>
              <a:ea typeface="Gill Sans"/>
              <a:sym typeface="Gill Sans"/>
            </a:endParaRPr>
          </a:p>
          <a:p>
            <a:pPr marL="0" marR="0" lvl="0" indent="0" algn="l" rtl="0">
              <a:spcBef>
                <a:spcPts val="0"/>
              </a:spcBef>
              <a:buSzPct val="25000"/>
              <a:buNone/>
            </a:pPr>
            <a:r>
              <a:rPr lang="en-US" sz="1800" dirty="0">
                <a:solidFill>
                  <a:schemeClr val="dk1"/>
                </a:solidFill>
                <a:ea typeface="Gill Sans"/>
                <a:sym typeface="Gill Sans"/>
              </a:rPr>
              <a:t>DESIGN:</a:t>
            </a:r>
          </a:p>
          <a:p>
            <a:pPr marL="285750" marR="0" lvl="0" indent="-285750" algn="l" rtl="0">
              <a:spcBef>
                <a:spcPts val="0"/>
              </a:spcBef>
              <a:buClr>
                <a:schemeClr val="dk1"/>
              </a:buClr>
              <a:buSzPct val="100000"/>
              <a:buFont typeface="Arial"/>
              <a:buChar char="•"/>
            </a:pPr>
            <a:r>
              <a:rPr lang="en-US" sz="1800" dirty="0">
                <a:solidFill>
                  <a:schemeClr val="dk1"/>
                </a:solidFill>
                <a:ea typeface="Gill Sans"/>
                <a:sym typeface="Gill Sans"/>
              </a:rPr>
              <a:t>Finish editing application design.</a:t>
            </a:r>
          </a:p>
          <a:p>
            <a:pPr marL="285750" marR="0" lvl="0" indent="-285750" algn="l" rtl="0">
              <a:spcBef>
                <a:spcPts val="0"/>
              </a:spcBef>
              <a:buClr>
                <a:schemeClr val="dk1"/>
              </a:buClr>
              <a:buSzPct val="100000"/>
              <a:buFont typeface="Arial"/>
              <a:buChar char="•"/>
            </a:pPr>
            <a:r>
              <a:rPr lang="en-US" sz="1800" dirty="0">
                <a:solidFill>
                  <a:schemeClr val="dk1"/>
                </a:solidFill>
                <a:ea typeface="Gill Sans"/>
                <a:sym typeface="Gill Sans"/>
              </a:rPr>
              <a:t>Beginning CMS design &amp; layout</a:t>
            </a:r>
          </a:p>
          <a:p>
            <a:pPr marL="0" marR="0" lvl="0" indent="0" algn="l" rtl="0">
              <a:spcBef>
                <a:spcPts val="0"/>
              </a:spcBef>
              <a:buSzPct val="25000"/>
              <a:buNone/>
            </a:pPr>
            <a:r>
              <a:rPr lang="en-US" sz="1800" dirty="0">
                <a:solidFill>
                  <a:schemeClr val="dk1"/>
                </a:solidFill>
                <a:ea typeface="Gill Sans"/>
                <a:sym typeface="Gill Sans"/>
              </a:rPr>
              <a:t>FRONT-END:</a:t>
            </a:r>
          </a:p>
          <a:p>
            <a:pPr marL="285750" marR="0" lvl="0" indent="-285750" algn="l" rtl="0">
              <a:spcBef>
                <a:spcPts val="0"/>
              </a:spcBef>
              <a:buClr>
                <a:schemeClr val="dk1"/>
              </a:buClr>
              <a:buSzPct val="100000"/>
              <a:buFont typeface="Arial"/>
              <a:buChar char="•"/>
            </a:pPr>
            <a:r>
              <a:rPr lang="en-US" sz="1800" dirty="0">
                <a:solidFill>
                  <a:schemeClr val="dk1"/>
                </a:solidFill>
                <a:ea typeface="Gill Sans"/>
                <a:sym typeface="Gill Sans"/>
              </a:rPr>
              <a:t>Continue coding, adding functionality, implementing designs</a:t>
            </a:r>
          </a:p>
          <a:p>
            <a:pPr marL="0" marR="0" lvl="0" indent="0" algn="l" rtl="0">
              <a:spcBef>
                <a:spcPts val="0"/>
              </a:spcBef>
              <a:buSzPct val="25000"/>
              <a:buNone/>
            </a:pPr>
            <a:r>
              <a:rPr lang="en-US" sz="1800" dirty="0">
                <a:solidFill>
                  <a:schemeClr val="dk1"/>
                </a:solidFill>
                <a:ea typeface="Gill Sans"/>
                <a:sym typeface="Gill Sans"/>
              </a:rPr>
              <a:t>BACK-END:</a:t>
            </a:r>
          </a:p>
          <a:p>
            <a:pPr marL="285750" marR="0" lvl="0" indent="-285750" algn="l" rtl="0">
              <a:spcBef>
                <a:spcPts val="0"/>
              </a:spcBef>
              <a:buClr>
                <a:schemeClr val="dk1"/>
              </a:buClr>
              <a:buSzPct val="100000"/>
              <a:buFont typeface="Arial"/>
              <a:buChar char="•"/>
            </a:pPr>
            <a:r>
              <a:rPr lang="en-US" sz="1800" dirty="0">
                <a:solidFill>
                  <a:schemeClr val="dk1"/>
                </a:solidFill>
                <a:ea typeface="Gill Sans"/>
                <a:sym typeface="Gill Sans"/>
              </a:rPr>
              <a:t>Building the back-end through an MVC framework to house the application and hooking up Nick’s front-end to the backend.</a:t>
            </a:r>
          </a:p>
        </p:txBody>
      </p:sp>
      <p:grpSp>
        <p:nvGrpSpPr>
          <p:cNvPr id="238" name="Shape 238"/>
          <p:cNvGrpSpPr/>
          <p:nvPr/>
        </p:nvGrpSpPr>
        <p:grpSpPr>
          <a:xfrm>
            <a:off x="326572" y="2656560"/>
            <a:ext cx="2939141" cy="1158803"/>
            <a:chOff x="3519716" y="387533"/>
            <a:chExt cx="2939141" cy="1158803"/>
          </a:xfrm>
        </p:grpSpPr>
        <p:sp>
          <p:nvSpPr>
            <p:cNvPr id="239" name="Shape 239"/>
            <p:cNvSpPr txBox="1"/>
            <p:nvPr/>
          </p:nvSpPr>
          <p:spPr>
            <a:xfrm>
              <a:off x="3519716" y="442543"/>
              <a:ext cx="2939141"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dirty="0">
                  <a:solidFill>
                    <a:schemeClr val="lt1"/>
                  </a:solidFill>
                  <a:ea typeface="Gill Sans"/>
                  <a:sym typeface="Gill Sans"/>
                </a:rPr>
                <a:t>OUR </a:t>
              </a:r>
            </a:p>
            <a:p>
              <a:pPr marL="0" marR="0" lvl="0" indent="0" algn="l" rtl="0">
                <a:spcBef>
                  <a:spcPts val="0"/>
                </a:spcBef>
                <a:buSzPct val="25000"/>
                <a:buNone/>
              </a:pPr>
              <a:r>
                <a:rPr lang="en-US" sz="2800" dirty="0">
                  <a:solidFill>
                    <a:schemeClr val="lt1"/>
                  </a:solidFill>
                  <a:ea typeface="Gill Sans"/>
                  <a:sym typeface="Gill Sans"/>
                </a:rPr>
                <a:t>TIMELINE </a:t>
              </a:r>
            </a:p>
          </p:txBody>
        </p:sp>
        <p:cxnSp>
          <p:nvCxnSpPr>
            <p:cNvPr id="240" name="Shape 240"/>
            <p:cNvCxnSpPr/>
            <p:nvPr/>
          </p:nvCxnSpPr>
          <p:spPr>
            <a:xfrm>
              <a:off x="3614016" y="1546336"/>
              <a:ext cx="1883269" cy="0"/>
            </a:xfrm>
            <a:prstGeom prst="straightConnector1">
              <a:avLst/>
            </a:prstGeom>
            <a:noFill/>
            <a:ln w="76200" cap="flat" cmpd="sng">
              <a:solidFill>
                <a:srgbClr val="D4FF44"/>
              </a:solidFill>
              <a:prstDash val="solid"/>
              <a:round/>
              <a:headEnd type="none" w="med" len="med"/>
              <a:tailEnd type="none" w="med" len="med"/>
            </a:ln>
          </p:spPr>
        </p:cxnSp>
        <p:cxnSp>
          <p:nvCxnSpPr>
            <p:cNvPr id="241" name="Shape 241"/>
            <p:cNvCxnSpPr/>
            <p:nvPr/>
          </p:nvCxnSpPr>
          <p:spPr>
            <a:xfrm>
              <a:off x="3614016" y="387533"/>
              <a:ext cx="1883269" cy="0"/>
            </a:xfrm>
            <a:prstGeom prst="straightConnector1">
              <a:avLst/>
            </a:prstGeom>
            <a:noFill/>
            <a:ln w="76200" cap="flat" cmpd="sng">
              <a:solidFill>
                <a:srgbClr val="D4FF44"/>
              </a:solidFill>
              <a:prstDash val="solid"/>
              <a:round/>
              <a:headEnd type="none" w="med" len="med"/>
              <a:tailEnd type="none" w="med" len="med"/>
            </a:ln>
          </p:spPr>
        </p:cxnSp>
      </p:grpSp>
      <p:cxnSp>
        <p:nvCxnSpPr>
          <p:cNvPr id="242" name="Shape 242"/>
          <p:cNvCxnSpPr/>
          <p:nvPr/>
        </p:nvCxnSpPr>
        <p:spPr>
          <a:xfrm>
            <a:off x="3265713" y="0"/>
            <a:ext cx="0" cy="6858000"/>
          </a:xfrm>
          <a:prstGeom prst="straightConnector1">
            <a:avLst/>
          </a:prstGeom>
          <a:noFill/>
          <a:ln w="76200" cap="flat" cmpd="sng">
            <a:solidFill>
              <a:srgbClr val="262626"/>
            </a:solidFill>
            <a:prstDash val="solid"/>
            <a:round/>
            <a:headEnd type="none" w="med" len="med"/>
            <a:tailEnd type="none" w="med" len="med"/>
          </a:ln>
        </p:spPr>
      </p:cxnSp>
      <p:sp>
        <p:nvSpPr>
          <p:cNvPr id="243" name="Shape 243"/>
          <p:cNvSpPr/>
          <p:nvPr/>
        </p:nvSpPr>
        <p:spPr>
          <a:xfrm rot="-5400000">
            <a:off x="2792908" y="263531"/>
            <a:ext cx="945607" cy="815179"/>
          </a:xfrm>
          <a:prstGeom prst="hexagon">
            <a:avLst>
              <a:gd name="adj" fmla="val 25000"/>
              <a:gd name="vf" fmla="val 115470"/>
            </a:avLst>
          </a:prstGeom>
          <a:solidFill>
            <a:srgbClr val="D4FF44"/>
          </a:solidFill>
          <a:ln w="38100" cap="flat" cmpd="sng">
            <a:solidFill>
              <a:srgbClr val="26262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p:nvPr/>
        </p:nvSpPr>
        <p:spPr>
          <a:xfrm>
            <a:off x="0" y="-23924"/>
            <a:ext cx="9144000" cy="1493496"/>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249" name="Shape 249"/>
          <p:cNvGrpSpPr/>
          <p:nvPr/>
        </p:nvGrpSpPr>
        <p:grpSpPr>
          <a:xfrm>
            <a:off x="3619501" y="415787"/>
            <a:ext cx="2739570" cy="640691"/>
            <a:chOff x="3519716" y="415787"/>
            <a:chExt cx="2739570" cy="640691"/>
          </a:xfrm>
        </p:grpSpPr>
        <p:sp>
          <p:nvSpPr>
            <p:cNvPr id="250" name="Shape 250"/>
            <p:cNvSpPr txBox="1"/>
            <p:nvPr/>
          </p:nvSpPr>
          <p:spPr>
            <a:xfrm>
              <a:off x="3519716" y="442543"/>
              <a:ext cx="2739570"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latin typeface="Gill Sans"/>
                  <a:ea typeface="Gill Sans"/>
                  <a:cs typeface="Gill Sans"/>
                  <a:sym typeface="Gill Sans"/>
                </a:rPr>
                <a:t>MOCKUPS</a:t>
              </a:r>
            </a:p>
          </p:txBody>
        </p:sp>
        <p:cxnSp>
          <p:nvCxnSpPr>
            <p:cNvPr id="251" name="Shape 251"/>
            <p:cNvCxnSpPr/>
            <p:nvPr/>
          </p:nvCxnSpPr>
          <p:spPr>
            <a:xfrm>
              <a:off x="3632158" y="1056478"/>
              <a:ext cx="1846983" cy="0"/>
            </a:xfrm>
            <a:prstGeom prst="straightConnector1">
              <a:avLst/>
            </a:prstGeom>
            <a:noFill/>
            <a:ln w="76200" cap="flat" cmpd="sng">
              <a:solidFill>
                <a:srgbClr val="D4FF44"/>
              </a:solidFill>
              <a:prstDash val="solid"/>
              <a:round/>
              <a:headEnd type="none" w="med" len="med"/>
              <a:tailEnd type="none" w="med" len="med"/>
            </a:ln>
          </p:spPr>
        </p:cxnSp>
        <p:cxnSp>
          <p:nvCxnSpPr>
            <p:cNvPr id="252" name="Shape 252"/>
            <p:cNvCxnSpPr/>
            <p:nvPr/>
          </p:nvCxnSpPr>
          <p:spPr>
            <a:xfrm>
              <a:off x="3614016" y="415787"/>
              <a:ext cx="1865126" cy="0"/>
            </a:xfrm>
            <a:prstGeom prst="straightConnector1">
              <a:avLst/>
            </a:prstGeom>
            <a:noFill/>
            <a:ln w="76200" cap="flat" cmpd="sng">
              <a:solidFill>
                <a:srgbClr val="D4FF44"/>
              </a:solidFill>
              <a:prstDash val="solid"/>
              <a:round/>
              <a:headEnd type="none" w="med" len="med"/>
              <a:tailEnd type="none" w="med" len="med"/>
            </a:ln>
          </p:spPr>
        </p:cxnSp>
      </p:grpSp>
      <p:pic>
        <p:nvPicPr>
          <p:cNvPr id="253" name="Shape 253" descr="Responsive-showcase-presentation.jpg"/>
          <p:cNvPicPr preferRelativeResize="0"/>
          <p:nvPr/>
        </p:nvPicPr>
        <p:blipFill rotWithShape="1">
          <a:blip r:embed="rId3">
            <a:alphaModFix/>
          </a:blip>
          <a:srcRect/>
          <a:stretch/>
        </p:blipFill>
        <p:spPr>
          <a:xfrm>
            <a:off x="-98391" y="1469582"/>
            <a:ext cx="9379800" cy="5359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257"/>
        <p:cNvGrpSpPr/>
        <p:nvPr/>
      </p:nvGrpSpPr>
      <p:grpSpPr>
        <a:xfrm>
          <a:off x="0" y="0"/>
          <a:ext cx="0" cy="0"/>
          <a:chOff x="0" y="0"/>
          <a:chExt cx="0" cy="0"/>
        </a:xfrm>
      </p:grpSpPr>
      <p:pic>
        <p:nvPicPr>
          <p:cNvPr id="258" name="Shape 258" descr="1.jpg"/>
          <p:cNvPicPr preferRelativeResize="0"/>
          <p:nvPr/>
        </p:nvPicPr>
        <p:blipFill rotWithShape="1">
          <a:blip r:embed="rId3">
            <a:alphaModFix/>
          </a:blip>
          <a:srcRect/>
          <a:stretch/>
        </p:blipFill>
        <p:spPr>
          <a:xfrm>
            <a:off x="0" y="1181554"/>
            <a:ext cx="9144001" cy="5143499"/>
          </a:xfrm>
          <a:prstGeom prst="rect">
            <a:avLst/>
          </a:prstGeom>
          <a:noFill/>
          <a:ln>
            <a:noFill/>
          </a:ln>
        </p:spPr>
      </p:pic>
      <p:grpSp>
        <p:nvGrpSpPr>
          <p:cNvPr id="259" name="Shape 259"/>
          <p:cNvGrpSpPr/>
          <p:nvPr/>
        </p:nvGrpSpPr>
        <p:grpSpPr>
          <a:xfrm>
            <a:off x="2643604" y="316864"/>
            <a:ext cx="4107446" cy="613935"/>
            <a:chOff x="2664135" y="415806"/>
            <a:chExt cx="4107446" cy="613935"/>
          </a:xfrm>
        </p:grpSpPr>
        <p:sp>
          <p:nvSpPr>
            <p:cNvPr id="260" name="Shape 260"/>
            <p:cNvSpPr txBox="1"/>
            <p:nvPr/>
          </p:nvSpPr>
          <p:spPr>
            <a:xfrm>
              <a:off x="2664135" y="442543"/>
              <a:ext cx="4107446"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latin typeface="Gill Sans"/>
                  <a:ea typeface="Gill Sans"/>
                  <a:cs typeface="Gill Sans"/>
                  <a:sym typeface="Gill Sans"/>
                </a:rPr>
                <a:t>APP WALKTHROUGH</a:t>
              </a:r>
            </a:p>
          </p:txBody>
        </p:sp>
        <p:cxnSp>
          <p:nvCxnSpPr>
            <p:cNvPr id="261" name="Shape 261"/>
            <p:cNvCxnSpPr/>
            <p:nvPr/>
          </p:nvCxnSpPr>
          <p:spPr>
            <a:xfrm>
              <a:off x="2774425" y="1029741"/>
              <a:ext cx="3596104" cy="0"/>
            </a:xfrm>
            <a:prstGeom prst="straightConnector1">
              <a:avLst/>
            </a:prstGeom>
            <a:noFill/>
            <a:ln w="76200" cap="flat" cmpd="sng">
              <a:solidFill>
                <a:srgbClr val="D4FF44"/>
              </a:solidFill>
              <a:prstDash val="solid"/>
              <a:round/>
              <a:headEnd type="none" w="med" len="med"/>
              <a:tailEnd type="none" w="med" len="med"/>
            </a:ln>
          </p:spPr>
        </p:cxnSp>
        <p:cxnSp>
          <p:nvCxnSpPr>
            <p:cNvPr id="262" name="Shape 262"/>
            <p:cNvCxnSpPr/>
            <p:nvPr/>
          </p:nvCxnSpPr>
          <p:spPr>
            <a:xfrm>
              <a:off x="2774425" y="415806"/>
              <a:ext cx="3596104" cy="0"/>
            </a:xfrm>
            <a:prstGeom prst="straightConnector1">
              <a:avLst/>
            </a:prstGeom>
            <a:noFill/>
            <a:ln w="76200" cap="flat" cmpd="sng">
              <a:solidFill>
                <a:srgbClr val="D4FF44"/>
              </a:solidFill>
              <a:prstDash val="solid"/>
              <a:round/>
              <a:headEnd type="none" w="med" len="med"/>
              <a:tailEnd type="none" w="med" len="med"/>
            </a:ln>
          </p:spPr>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266"/>
        <p:cNvGrpSpPr/>
        <p:nvPr/>
      </p:nvGrpSpPr>
      <p:grpSpPr>
        <a:xfrm>
          <a:off x="0" y="0"/>
          <a:ext cx="0" cy="0"/>
          <a:chOff x="0" y="0"/>
          <a:chExt cx="0" cy="0"/>
        </a:xfrm>
      </p:grpSpPr>
      <p:pic>
        <p:nvPicPr>
          <p:cNvPr id="267" name="Shape 267" descr="2.jpg"/>
          <p:cNvPicPr preferRelativeResize="0"/>
          <p:nvPr/>
        </p:nvPicPr>
        <p:blipFill rotWithShape="1">
          <a:blip r:embed="rId3">
            <a:alphaModFix/>
          </a:blip>
          <a:srcRect/>
          <a:stretch/>
        </p:blipFill>
        <p:spPr>
          <a:xfrm>
            <a:off x="0" y="890670"/>
            <a:ext cx="9144000"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271"/>
        <p:cNvGrpSpPr/>
        <p:nvPr/>
      </p:nvGrpSpPr>
      <p:grpSpPr>
        <a:xfrm>
          <a:off x="0" y="0"/>
          <a:ext cx="0" cy="0"/>
          <a:chOff x="0" y="0"/>
          <a:chExt cx="0" cy="0"/>
        </a:xfrm>
      </p:grpSpPr>
      <p:pic>
        <p:nvPicPr>
          <p:cNvPr id="272" name="Shape 272" descr="3.jpg"/>
          <p:cNvPicPr preferRelativeResize="0"/>
          <p:nvPr/>
        </p:nvPicPr>
        <p:blipFill rotWithShape="1">
          <a:blip r:embed="rId3">
            <a:alphaModFix/>
          </a:blip>
          <a:srcRect/>
          <a:stretch/>
        </p:blipFill>
        <p:spPr>
          <a:xfrm>
            <a:off x="0" y="837191"/>
            <a:ext cx="9144000"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276"/>
        <p:cNvGrpSpPr/>
        <p:nvPr/>
      </p:nvGrpSpPr>
      <p:grpSpPr>
        <a:xfrm>
          <a:off x="0" y="0"/>
          <a:ext cx="0" cy="0"/>
          <a:chOff x="0" y="0"/>
          <a:chExt cx="0" cy="0"/>
        </a:xfrm>
      </p:grpSpPr>
      <p:pic>
        <p:nvPicPr>
          <p:cNvPr id="277" name="Shape 277" descr="4.jpg"/>
          <p:cNvPicPr preferRelativeResize="0"/>
          <p:nvPr/>
        </p:nvPicPr>
        <p:blipFill rotWithShape="1">
          <a:blip r:embed="rId3">
            <a:alphaModFix/>
          </a:blip>
          <a:srcRect/>
          <a:stretch/>
        </p:blipFill>
        <p:spPr>
          <a:xfrm>
            <a:off x="0" y="338055"/>
            <a:ext cx="9144000" cy="6115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281"/>
        <p:cNvGrpSpPr/>
        <p:nvPr/>
      </p:nvGrpSpPr>
      <p:grpSpPr>
        <a:xfrm>
          <a:off x="0" y="0"/>
          <a:ext cx="0" cy="0"/>
          <a:chOff x="0" y="0"/>
          <a:chExt cx="0" cy="0"/>
        </a:xfrm>
      </p:grpSpPr>
      <p:pic>
        <p:nvPicPr>
          <p:cNvPr id="282" name="Shape 282" descr="5.jpg"/>
          <p:cNvPicPr preferRelativeResize="0"/>
          <p:nvPr/>
        </p:nvPicPr>
        <p:blipFill rotWithShape="1">
          <a:blip r:embed="rId3">
            <a:alphaModFix/>
          </a:blip>
          <a:srcRect/>
          <a:stretch/>
        </p:blipFill>
        <p:spPr>
          <a:xfrm>
            <a:off x="0" y="239845"/>
            <a:ext cx="9144000" cy="63507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Shape 94" descr="mountain rd 4.jpg"/>
          <p:cNvPicPr preferRelativeResize="0"/>
          <p:nvPr/>
        </p:nvPicPr>
        <p:blipFill rotWithShape="1">
          <a:blip r:embed="rId3">
            <a:alphaModFix/>
          </a:blip>
          <a:srcRect/>
          <a:stretch/>
        </p:blipFill>
        <p:spPr>
          <a:xfrm>
            <a:off x="0" y="-14213"/>
            <a:ext cx="9144000" cy="6999212"/>
          </a:xfrm>
          <a:prstGeom prst="rect">
            <a:avLst/>
          </a:prstGeom>
          <a:noFill/>
          <a:ln>
            <a:noFill/>
          </a:ln>
        </p:spPr>
      </p:pic>
      <p:sp>
        <p:nvSpPr>
          <p:cNvPr id="95" name="Shape 95"/>
          <p:cNvSpPr/>
          <p:nvPr/>
        </p:nvSpPr>
        <p:spPr>
          <a:xfrm>
            <a:off x="0" y="-23925"/>
            <a:ext cx="3592286" cy="7032850"/>
          </a:xfrm>
          <a:prstGeom prst="rect">
            <a:avLst/>
          </a:prstGeom>
          <a:solidFill>
            <a:schemeClr val="dk1">
              <a:alpha val="53725"/>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6" name="Shape 96"/>
          <p:cNvSpPr/>
          <p:nvPr/>
        </p:nvSpPr>
        <p:spPr>
          <a:xfrm>
            <a:off x="0" y="0"/>
            <a:ext cx="9144000" cy="7008924"/>
          </a:xfrm>
          <a:prstGeom prst="rect">
            <a:avLst/>
          </a:prstGeom>
          <a:solidFill>
            <a:schemeClr val="dk1">
              <a:alpha val="24705"/>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97" name="Shape 97" descr="iecslogo-02 2.png"/>
          <p:cNvPicPr preferRelativeResize="0"/>
          <p:nvPr/>
        </p:nvPicPr>
        <p:blipFill rotWithShape="1">
          <a:blip r:embed="rId4">
            <a:alphaModFix/>
          </a:blip>
          <a:srcRect/>
          <a:stretch/>
        </p:blipFill>
        <p:spPr>
          <a:xfrm>
            <a:off x="312017" y="1063669"/>
            <a:ext cx="2848129" cy="1964779"/>
          </a:xfrm>
          <a:prstGeom prst="rect">
            <a:avLst/>
          </a:prstGeom>
          <a:noFill/>
          <a:ln>
            <a:noFill/>
          </a:ln>
        </p:spPr>
      </p:pic>
      <p:sp>
        <p:nvSpPr>
          <p:cNvPr id="98" name="Shape 98"/>
          <p:cNvSpPr txBox="1"/>
          <p:nvPr/>
        </p:nvSpPr>
        <p:spPr>
          <a:xfrm>
            <a:off x="312017" y="3374569"/>
            <a:ext cx="2848129" cy="258532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2400" dirty="0">
                <a:solidFill>
                  <a:srgbClr val="FFFFFF"/>
                </a:solidFill>
                <a:ea typeface="Gill Sans"/>
                <a:sym typeface="Gill Sans"/>
              </a:rPr>
              <a:t>INTERNATIONAL EROSION CONTROL SYSTEMS</a:t>
            </a:r>
          </a:p>
          <a:p>
            <a:pPr marL="0" marR="0" lvl="0" indent="0" algn="r" rtl="0">
              <a:spcBef>
                <a:spcPts val="0"/>
              </a:spcBef>
              <a:buNone/>
            </a:pPr>
            <a:endParaRPr sz="2400" b="1" dirty="0">
              <a:solidFill>
                <a:srgbClr val="FFFFFF"/>
              </a:solidFill>
              <a:ea typeface="Avenir"/>
              <a:sym typeface="Avenir"/>
            </a:endParaRPr>
          </a:p>
          <a:p>
            <a:pPr marL="0" marR="0" lvl="0" indent="0" algn="r" rtl="0">
              <a:spcBef>
                <a:spcPts val="0"/>
              </a:spcBef>
              <a:buSzPct val="25000"/>
              <a:buNone/>
            </a:pPr>
            <a:r>
              <a:rPr lang="en-US" sz="1400" dirty="0">
                <a:solidFill>
                  <a:srgbClr val="FFFFFF"/>
                </a:solidFill>
                <a:ea typeface="Gill Sans"/>
                <a:sym typeface="Gill Sans"/>
              </a:rPr>
              <a:t>Manufacturing and selling soil stabilizing erosion control products since 1984. </a:t>
            </a:r>
          </a:p>
        </p:txBody>
      </p:sp>
      <p:cxnSp>
        <p:nvCxnSpPr>
          <p:cNvPr id="99" name="Shape 99"/>
          <p:cNvCxnSpPr/>
          <p:nvPr/>
        </p:nvCxnSpPr>
        <p:spPr>
          <a:xfrm>
            <a:off x="426316" y="3072188"/>
            <a:ext cx="2728385" cy="0"/>
          </a:xfrm>
          <a:prstGeom prst="straightConnector1">
            <a:avLst/>
          </a:prstGeom>
          <a:noFill/>
          <a:ln w="38100" cap="flat" cmpd="sng">
            <a:solidFill>
              <a:srgbClr val="D4FF44"/>
            </a:solidFill>
            <a:prstDash val="solid"/>
            <a:round/>
            <a:headEnd type="none" w="med" len="med"/>
            <a:tailEnd type="none" w="med" len="med"/>
          </a:ln>
          <a:effectLst>
            <a:outerShdw blurRad="39999" dist="20000" dir="5400000" rotWithShape="0">
              <a:srgbClr val="000000">
                <a:alpha val="37647"/>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286"/>
        <p:cNvGrpSpPr/>
        <p:nvPr/>
      </p:nvGrpSpPr>
      <p:grpSpPr>
        <a:xfrm>
          <a:off x="0" y="0"/>
          <a:ext cx="0" cy="0"/>
          <a:chOff x="0" y="0"/>
          <a:chExt cx="0" cy="0"/>
        </a:xfrm>
      </p:grpSpPr>
      <p:pic>
        <p:nvPicPr>
          <p:cNvPr id="287" name="Shape 287" descr="6.jpg"/>
          <p:cNvPicPr preferRelativeResize="0"/>
          <p:nvPr/>
        </p:nvPicPr>
        <p:blipFill rotWithShape="1">
          <a:blip r:embed="rId3">
            <a:alphaModFix/>
          </a:blip>
          <a:srcRect/>
          <a:stretch/>
        </p:blipFill>
        <p:spPr>
          <a:xfrm>
            <a:off x="0" y="123491"/>
            <a:ext cx="9144000" cy="6600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291"/>
        <p:cNvGrpSpPr/>
        <p:nvPr/>
      </p:nvGrpSpPr>
      <p:grpSpPr>
        <a:xfrm>
          <a:off x="0" y="0"/>
          <a:ext cx="0" cy="0"/>
          <a:chOff x="0" y="0"/>
          <a:chExt cx="0" cy="0"/>
        </a:xfrm>
      </p:grpSpPr>
      <p:pic>
        <p:nvPicPr>
          <p:cNvPr id="292" name="Shape 292" descr="7.jpg"/>
          <p:cNvPicPr preferRelativeResize="0"/>
          <p:nvPr/>
        </p:nvPicPr>
        <p:blipFill rotWithShape="1">
          <a:blip r:embed="rId3">
            <a:alphaModFix/>
          </a:blip>
          <a:srcRect/>
          <a:stretch/>
        </p:blipFill>
        <p:spPr>
          <a:xfrm>
            <a:off x="0" y="685341"/>
            <a:ext cx="9144000" cy="55042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296"/>
        <p:cNvGrpSpPr/>
        <p:nvPr/>
      </p:nvGrpSpPr>
      <p:grpSpPr>
        <a:xfrm>
          <a:off x="0" y="0"/>
          <a:ext cx="0" cy="0"/>
          <a:chOff x="0" y="0"/>
          <a:chExt cx="0" cy="0"/>
        </a:xfrm>
      </p:grpSpPr>
      <p:pic>
        <p:nvPicPr>
          <p:cNvPr id="297" name="Shape 297" descr="8.jpg"/>
          <p:cNvPicPr preferRelativeResize="0"/>
          <p:nvPr/>
        </p:nvPicPr>
        <p:blipFill rotWithShape="1">
          <a:blip r:embed="rId3">
            <a:alphaModFix/>
          </a:blip>
          <a:srcRect/>
          <a:stretch/>
        </p:blipFill>
        <p:spPr>
          <a:xfrm>
            <a:off x="808045" y="0"/>
            <a:ext cx="7573978"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301"/>
        <p:cNvGrpSpPr/>
        <p:nvPr/>
      </p:nvGrpSpPr>
      <p:grpSpPr>
        <a:xfrm>
          <a:off x="0" y="0"/>
          <a:ext cx="0" cy="0"/>
          <a:chOff x="0" y="0"/>
          <a:chExt cx="0" cy="0"/>
        </a:xfrm>
      </p:grpSpPr>
      <p:pic>
        <p:nvPicPr>
          <p:cNvPr id="302" name="Shape 302" descr="9.jpg"/>
          <p:cNvPicPr preferRelativeResize="0"/>
          <p:nvPr/>
        </p:nvPicPr>
        <p:blipFill rotWithShape="1">
          <a:blip r:embed="rId3">
            <a:alphaModFix/>
          </a:blip>
          <a:srcRect/>
          <a:stretch/>
        </p:blipFill>
        <p:spPr>
          <a:xfrm>
            <a:off x="0" y="885683"/>
            <a:ext cx="9144000"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306"/>
        <p:cNvGrpSpPr/>
        <p:nvPr/>
      </p:nvGrpSpPr>
      <p:grpSpPr>
        <a:xfrm>
          <a:off x="0" y="0"/>
          <a:ext cx="0" cy="0"/>
          <a:chOff x="0" y="0"/>
          <a:chExt cx="0" cy="0"/>
        </a:xfrm>
      </p:grpSpPr>
      <p:pic>
        <p:nvPicPr>
          <p:cNvPr id="307" name="Shape 307" descr="10.jpg"/>
          <p:cNvPicPr preferRelativeResize="0"/>
          <p:nvPr/>
        </p:nvPicPr>
        <p:blipFill rotWithShape="1">
          <a:blip r:embed="rId3">
            <a:alphaModFix/>
          </a:blip>
          <a:srcRect/>
          <a:stretch/>
        </p:blipFill>
        <p:spPr>
          <a:xfrm>
            <a:off x="-13367" y="858920"/>
            <a:ext cx="9144000"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311"/>
        <p:cNvGrpSpPr/>
        <p:nvPr/>
      </p:nvGrpSpPr>
      <p:grpSpPr>
        <a:xfrm>
          <a:off x="0" y="0"/>
          <a:ext cx="0" cy="0"/>
          <a:chOff x="0" y="0"/>
          <a:chExt cx="0" cy="0"/>
        </a:xfrm>
      </p:grpSpPr>
      <p:pic>
        <p:nvPicPr>
          <p:cNvPr id="312" name="Shape 312" descr="11 copy.jpg"/>
          <p:cNvPicPr preferRelativeResize="0"/>
          <p:nvPr/>
        </p:nvPicPr>
        <p:blipFill rotWithShape="1">
          <a:blip r:embed="rId3">
            <a:alphaModFix/>
          </a:blip>
          <a:srcRect/>
          <a:stretch/>
        </p:blipFill>
        <p:spPr>
          <a:xfrm>
            <a:off x="0" y="899029"/>
            <a:ext cx="9144000"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316"/>
        <p:cNvGrpSpPr/>
        <p:nvPr/>
      </p:nvGrpSpPr>
      <p:grpSpPr>
        <a:xfrm>
          <a:off x="0" y="0"/>
          <a:ext cx="0" cy="0"/>
          <a:chOff x="0" y="0"/>
          <a:chExt cx="0" cy="0"/>
        </a:xfrm>
      </p:grpSpPr>
      <p:pic>
        <p:nvPicPr>
          <p:cNvPr id="317" name="Shape 317" descr="11.jpg"/>
          <p:cNvPicPr preferRelativeResize="0"/>
          <p:nvPr/>
        </p:nvPicPr>
        <p:blipFill rotWithShape="1">
          <a:blip r:embed="rId3">
            <a:alphaModFix/>
          </a:blip>
          <a:srcRect/>
          <a:stretch/>
        </p:blipFill>
        <p:spPr>
          <a:xfrm>
            <a:off x="0" y="863936"/>
            <a:ext cx="9144000"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p:nvPr/>
        </p:nvSpPr>
        <p:spPr>
          <a:xfrm>
            <a:off x="0" y="1"/>
            <a:ext cx="9144000" cy="1493400"/>
          </a:xfrm>
          <a:prstGeom prst="rect">
            <a:avLst/>
          </a:prstGeom>
          <a:solidFill>
            <a:schemeClr val="dk1">
              <a:alpha val="80000"/>
            </a:schemeClr>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23" name="Shape 323"/>
          <p:cNvGrpSpPr/>
          <p:nvPr/>
        </p:nvGrpSpPr>
        <p:grpSpPr>
          <a:xfrm>
            <a:off x="1683324" y="421175"/>
            <a:ext cx="5777349" cy="961975"/>
            <a:chOff x="2316752" y="421175"/>
            <a:chExt cx="4871700" cy="961975"/>
          </a:xfrm>
        </p:grpSpPr>
        <p:sp>
          <p:nvSpPr>
            <p:cNvPr id="324" name="Shape 324"/>
            <p:cNvSpPr txBox="1"/>
            <p:nvPr/>
          </p:nvSpPr>
          <p:spPr>
            <a:xfrm>
              <a:off x="2316752" y="429150"/>
              <a:ext cx="4871700" cy="954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latin typeface="Gill Sans"/>
                  <a:ea typeface="Gill Sans"/>
                  <a:cs typeface="Gill Sans"/>
                  <a:sym typeface="Gill Sans"/>
                </a:rPr>
                <a:t>CONTENT MANAGMENT SYSTEM </a:t>
              </a:r>
            </a:p>
          </p:txBody>
        </p:sp>
        <p:cxnSp>
          <p:nvCxnSpPr>
            <p:cNvPr id="325" name="Shape 325"/>
            <p:cNvCxnSpPr/>
            <p:nvPr/>
          </p:nvCxnSpPr>
          <p:spPr>
            <a:xfrm>
              <a:off x="2461327" y="421175"/>
              <a:ext cx="4463700" cy="0"/>
            </a:xfrm>
            <a:prstGeom prst="straightConnector1">
              <a:avLst/>
            </a:prstGeom>
            <a:noFill/>
            <a:ln w="76200" cap="flat" cmpd="sng">
              <a:solidFill>
                <a:srgbClr val="D4FF44"/>
              </a:solidFill>
              <a:prstDash val="solid"/>
              <a:round/>
              <a:headEnd type="none" w="med" len="med"/>
              <a:tailEnd type="none" w="med" len="med"/>
            </a:ln>
          </p:spPr>
        </p:cxnSp>
      </p:grpSp>
      <p:cxnSp>
        <p:nvCxnSpPr>
          <p:cNvPr id="326" name="Shape 326"/>
          <p:cNvCxnSpPr/>
          <p:nvPr/>
        </p:nvCxnSpPr>
        <p:spPr>
          <a:xfrm>
            <a:off x="1854775" y="1014106"/>
            <a:ext cx="5293500" cy="0"/>
          </a:xfrm>
          <a:prstGeom prst="straightConnector1">
            <a:avLst/>
          </a:prstGeom>
          <a:noFill/>
          <a:ln w="76200" cap="flat" cmpd="sng">
            <a:solidFill>
              <a:srgbClr val="D4FF44"/>
            </a:solidFill>
            <a:prstDash val="solid"/>
            <a:round/>
            <a:headEnd type="none" w="med" len="med"/>
            <a:tailEnd type="none" w="med" len="med"/>
          </a:ln>
        </p:spPr>
      </p:cxnSp>
      <p:pic>
        <p:nvPicPr>
          <p:cNvPr id="327" name="Shape 327"/>
          <p:cNvPicPr preferRelativeResize="0"/>
          <p:nvPr/>
        </p:nvPicPr>
        <p:blipFill>
          <a:blip r:embed="rId3">
            <a:alphaModFix/>
          </a:blip>
          <a:stretch>
            <a:fillRect/>
          </a:stretch>
        </p:blipFill>
        <p:spPr>
          <a:xfrm>
            <a:off x="260733" y="1757350"/>
            <a:ext cx="8609509" cy="47431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p:nvPr/>
        </p:nvSpPr>
        <p:spPr>
          <a:xfrm>
            <a:off x="0" y="1"/>
            <a:ext cx="9144000" cy="1493400"/>
          </a:xfrm>
          <a:prstGeom prst="rect">
            <a:avLst/>
          </a:prstGeom>
          <a:solidFill>
            <a:schemeClr val="dk1">
              <a:alpha val="80000"/>
            </a:schemeClr>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36" name="Shape 336"/>
          <p:cNvGrpSpPr/>
          <p:nvPr/>
        </p:nvGrpSpPr>
        <p:grpSpPr>
          <a:xfrm>
            <a:off x="1683324" y="421175"/>
            <a:ext cx="5777349" cy="961975"/>
            <a:chOff x="2316752" y="421175"/>
            <a:chExt cx="4871700" cy="961975"/>
          </a:xfrm>
        </p:grpSpPr>
        <p:sp>
          <p:nvSpPr>
            <p:cNvPr id="337" name="Shape 337"/>
            <p:cNvSpPr txBox="1"/>
            <p:nvPr/>
          </p:nvSpPr>
          <p:spPr>
            <a:xfrm>
              <a:off x="2316752" y="429150"/>
              <a:ext cx="4871700" cy="954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latin typeface="Gill Sans"/>
                  <a:ea typeface="Gill Sans"/>
                  <a:cs typeface="Gill Sans"/>
                  <a:sym typeface="Gill Sans"/>
                </a:rPr>
                <a:t>CONTENT MANAGMENT SYSTEM </a:t>
              </a:r>
            </a:p>
          </p:txBody>
        </p:sp>
        <p:cxnSp>
          <p:nvCxnSpPr>
            <p:cNvPr id="338" name="Shape 338"/>
            <p:cNvCxnSpPr/>
            <p:nvPr/>
          </p:nvCxnSpPr>
          <p:spPr>
            <a:xfrm>
              <a:off x="2461327" y="421175"/>
              <a:ext cx="4463700" cy="0"/>
            </a:xfrm>
            <a:prstGeom prst="straightConnector1">
              <a:avLst/>
            </a:prstGeom>
            <a:noFill/>
            <a:ln w="76200" cap="flat" cmpd="sng">
              <a:solidFill>
                <a:srgbClr val="D4FF44"/>
              </a:solidFill>
              <a:prstDash val="solid"/>
              <a:round/>
              <a:headEnd type="none" w="med" len="med"/>
              <a:tailEnd type="none" w="med" len="med"/>
            </a:ln>
          </p:spPr>
        </p:cxnSp>
      </p:grpSp>
      <p:cxnSp>
        <p:nvCxnSpPr>
          <p:cNvPr id="339" name="Shape 339"/>
          <p:cNvCxnSpPr/>
          <p:nvPr/>
        </p:nvCxnSpPr>
        <p:spPr>
          <a:xfrm>
            <a:off x="1854775" y="1014106"/>
            <a:ext cx="5293500" cy="0"/>
          </a:xfrm>
          <a:prstGeom prst="straightConnector1">
            <a:avLst/>
          </a:prstGeom>
          <a:noFill/>
          <a:ln w="76200" cap="flat" cmpd="sng">
            <a:solidFill>
              <a:srgbClr val="D4FF44"/>
            </a:solidFill>
            <a:prstDash val="solid"/>
            <a:round/>
            <a:headEnd type="none" w="med" len="med"/>
            <a:tailEnd type="none" w="med" len="med"/>
          </a:ln>
        </p:spPr>
      </p:cxnSp>
      <p:pic>
        <p:nvPicPr>
          <p:cNvPr id="341" name="Shape 341"/>
          <p:cNvPicPr preferRelativeResize="0"/>
          <p:nvPr/>
        </p:nvPicPr>
        <p:blipFill>
          <a:blip r:embed="rId3">
            <a:alphaModFix/>
          </a:blip>
          <a:stretch>
            <a:fillRect/>
          </a:stretch>
        </p:blipFill>
        <p:spPr>
          <a:xfrm>
            <a:off x="314107" y="1757350"/>
            <a:ext cx="8366128" cy="4773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p:nvPr/>
        </p:nvSpPr>
        <p:spPr>
          <a:xfrm>
            <a:off x="0" y="1"/>
            <a:ext cx="9144000" cy="1493400"/>
          </a:xfrm>
          <a:prstGeom prst="rect">
            <a:avLst/>
          </a:prstGeom>
          <a:solidFill>
            <a:schemeClr val="dk1">
              <a:alpha val="80000"/>
            </a:schemeClr>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36" name="Shape 336"/>
          <p:cNvGrpSpPr/>
          <p:nvPr/>
        </p:nvGrpSpPr>
        <p:grpSpPr>
          <a:xfrm>
            <a:off x="1683324" y="421175"/>
            <a:ext cx="5777349" cy="961975"/>
            <a:chOff x="2316752" y="421175"/>
            <a:chExt cx="4871700" cy="961975"/>
          </a:xfrm>
        </p:grpSpPr>
        <p:sp>
          <p:nvSpPr>
            <p:cNvPr id="337" name="Shape 337"/>
            <p:cNvSpPr txBox="1"/>
            <p:nvPr/>
          </p:nvSpPr>
          <p:spPr>
            <a:xfrm>
              <a:off x="2316752" y="429150"/>
              <a:ext cx="4871700" cy="954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latin typeface="Gill Sans"/>
                  <a:ea typeface="Gill Sans"/>
                  <a:cs typeface="Gill Sans"/>
                  <a:sym typeface="Gill Sans"/>
                </a:rPr>
                <a:t>CONTENT MANAGMENT SYSTEM </a:t>
              </a:r>
            </a:p>
          </p:txBody>
        </p:sp>
        <p:cxnSp>
          <p:nvCxnSpPr>
            <p:cNvPr id="338" name="Shape 338"/>
            <p:cNvCxnSpPr/>
            <p:nvPr/>
          </p:nvCxnSpPr>
          <p:spPr>
            <a:xfrm>
              <a:off x="2461327" y="421175"/>
              <a:ext cx="4463700" cy="0"/>
            </a:xfrm>
            <a:prstGeom prst="straightConnector1">
              <a:avLst/>
            </a:prstGeom>
            <a:noFill/>
            <a:ln w="76200" cap="flat" cmpd="sng">
              <a:solidFill>
                <a:srgbClr val="D4FF44"/>
              </a:solidFill>
              <a:prstDash val="solid"/>
              <a:round/>
              <a:headEnd type="none" w="med" len="med"/>
              <a:tailEnd type="none" w="med" len="med"/>
            </a:ln>
          </p:spPr>
        </p:cxnSp>
      </p:grpSp>
      <p:cxnSp>
        <p:nvCxnSpPr>
          <p:cNvPr id="339" name="Shape 339"/>
          <p:cNvCxnSpPr/>
          <p:nvPr/>
        </p:nvCxnSpPr>
        <p:spPr>
          <a:xfrm>
            <a:off x="1854775" y="1014106"/>
            <a:ext cx="5293500" cy="0"/>
          </a:xfrm>
          <a:prstGeom prst="straightConnector1">
            <a:avLst/>
          </a:prstGeom>
          <a:noFill/>
          <a:ln w="76200" cap="flat" cmpd="sng">
            <a:solidFill>
              <a:srgbClr val="D4FF44"/>
            </a:solidFill>
            <a:prstDash val="solid"/>
            <a:round/>
            <a:headEnd type="none" w="med" len="med"/>
            <a:tailEnd type="none" w="med" len="med"/>
          </a:ln>
        </p:spPr>
      </p:cxnSp>
      <p:pic>
        <p:nvPicPr>
          <p:cNvPr id="2" name="Picture 1" descr="3. Recent Activi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07" y="1697925"/>
            <a:ext cx="8753989" cy="4924119"/>
          </a:xfrm>
          <a:prstGeom prst="rect">
            <a:avLst/>
          </a:prstGeom>
        </p:spPr>
      </p:pic>
    </p:spTree>
    <p:extLst>
      <p:ext uri="{BB962C8B-B14F-4D97-AF65-F5344CB8AC3E}">
        <p14:creationId xmlns:p14="http://schemas.microsoft.com/office/powerpoint/2010/main" val="4028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p:nvPr/>
        </p:nvSpPr>
        <p:spPr>
          <a:xfrm>
            <a:off x="0" y="-23925"/>
            <a:ext cx="3592200" cy="6882000"/>
          </a:xfrm>
          <a:prstGeom prst="rect">
            <a:avLst/>
          </a:prstGeom>
          <a:solidFill>
            <a:schemeClr val="dk1">
              <a:alpha val="80000"/>
            </a:schemeClr>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05" name="Shape 105" descr="iecslogo-02 2.png"/>
          <p:cNvPicPr preferRelativeResize="0"/>
          <p:nvPr/>
        </p:nvPicPr>
        <p:blipFill rotWithShape="1">
          <a:blip r:embed="rId3">
            <a:alphaModFix/>
          </a:blip>
          <a:srcRect/>
          <a:stretch/>
        </p:blipFill>
        <p:spPr>
          <a:xfrm>
            <a:off x="408173" y="1499098"/>
            <a:ext cx="2848200" cy="1964700"/>
          </a:xfrm>
          <a:prstGeom prst="rect">
            <a:avLst/>
          </a:prstGeom>
          <a:noFill/>
          <a:ln>
            <a:noFill/>
          </a:ln>
        </p:spPr>
      </p:pic>
      <p:cxnSp>
        <p:nvCxnSpPr>
          <p:cNvPr id="106" name="Shape 106"/>
          <p:cNvCxnSpPr/>
          <p:nvPr/>
        </p:nvCxnSpPr>
        <p:spPr>
          <a:xfrm>
            <a:off x="522472" y="3507617"/>
            <a:ext cx="2728500" cy="0"/>
          </a:xfrm>
          <a:prstGeom prst="straightConnector1">
            <a:avLst/>
          </a:prstGeom>
          <a:noFill/>
          <a:ln w="38100" cap="flat" cmpd="sng">
            <a:solidFill>
              <a:srgbClr val="D4FF44"/>
            </a:solidFill>
            <a:prstDash val="solid"/>
            <a:round/>
            <a:headEnd type="none" w="med" len="med"/>
            <a:tailEnd type="none" w="med" len="med"/>
          </a:ln>
          <a:effectLst>
            <a:outerShdw blurRad="39999" dist="20000" dir="5400000" rotWithShape="0">
              <a:srgbClr val="000000">
                <a:alpha val="37650"/>
              </a:srgbClr>
            </a:outerShdw>
          </a:effectLst>
        </p:spPr>
      </p:cxnSp>
      <p:sp>
        <p:nvSpPr>
          <p:cNvPr id="107" name="Shape 107"/>
          <p:cNvSpPr txBox="1"/>
          <p:nvPr/>
        </p:nvSpPr>
        <p:spPr>
          <a:xfrm>
            <a:off x="402730" y="3807421"/>
            <a:ext cx="2848200" cy="156960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2400" dirty="0">
                <a:solidFill>
                  <a:srgbClr val="FFFFFF"/>
                </a:solidFill>
                <a:ea typeface="Gill Sans"/>
                <a:sym typeface="Gill Sans"/>
              </a:rPr>
              <a:t>INTERNATIONAL EROSION CONTROL SYSTEMS</a:t>
            </a:r>
          </a:p>
        </p:txBody>
      </p:sp>
      <p:sp>
        <p:nvSpPr>
          <p:cNvPr id="108" name="Shape 108"/>
          <p:cNvSpPr txBox="1"/>
          <p:nvPr/>
        </p:nvSpPr>
        <p:spPr>
          <a:xfrm>
            <a:off x="3973287" y="730908"/>
            <a:ext cx="4644599" cy="523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dirty="0">
                <a:solidFill>
                  <a:schemeClr val="dk1"/>
                </a:solidFill>
                <a:ea typeface="Gill Sans"/>
                <a:sym typeface="Gill Sans"/>
              </a:rPr>
              <a:t>COMPANY INFORMATION</a:t>
            </a:r>
          </a:p>
        </p:txBody>
      </p:sp>
      <p:cxnSp>
        <p:nvCxnSpPr>
          <p:cNvPr id="109" name="Shape 109"/>
          <p:cNvCxnSpPr/>
          <p:nvPr/>
        </p:nvCxnSpPr>
        <p:spPr>
          <a:xfrm>
            <a:off x="4085730" y="1344844"/>
            <a:ext cx="4226100" cy="0"/>
          </a:xfrm>
          <a:prstGeom prst="straightConnector1">
            <a:avLst/>
          </a:prstGeom>
          <a:noFill/>
          <a:ln w="76200" cap="flat" cmpd="sng">
            <a:solidFill>
              <a:srgbClr val="262626"/>
            </a:solidFill>
            <a:prstDash val="solid"/>
            <a:round/>
            <a:headEnd type="none" w="med" len="med"/>
            <a:tailEnd type="none" w="med" len="med"/>
          </a:ln>
        </p:spPr>
      </p:cxnSp>
      <p:cxnSp>
        <p:nvCxnSpPr>
          <p:cNvPr id="110" name="Shape 110"/>
          <p:cNvCxnSpPr/>
          <p:nvPr/>
        </p:nvCxnSpPr>
        <p:spPr>
          <a:xfrm>
            <a:off x="4067587" y="704152"/>
            <a:ext cx="4254299" cy="0"/>
          </a:xfrm>
          <a:prstGeom prst="straightConnector1">
            <a:avLst/>
          </a:prstGeom>
          <a:noFill/>
          <a:ln w="76200" cap="flat" cmpd="sng">
            <a:solidFill>
              <a:srgbClr val="262626"/>
            </a:solidFill>
            <a:prstDash val="solid"/>
            <a:round/>
            <a:headEnd type="none" w="med" len="med"/>
            <a:tailEnd type="none" w="med" len="med"/>
          </a:ln>
        </p:spPr>
      </p:cxnSp>
      <p:sp>
        <p:nvSpPr>
          <p:cNvPr id="111" name="Shape 111"/>
          <p:cNvSpPr txBox="1"/>
          <p:nvPr/>
        </p:nvSpPr>
        <p:spPr>
          <a:xfrm>
            <a:off x="3958075" y="1580249"/>
            <a:ext cx="4481400" cy="2766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dirty="0">
                <a:solidFill>
                  <a:schemeClr val="dk1"/>
                </a:solidFill>
                <a:ea typeface="Gill Sans"/>
                <a:sym typeface="Gill Sans"/>
              </a:rPr>
              <a:t>International Erosion Control Systems is a company that manufactures and sells soil stabilization erosion control products. They conduct business internationally in countries such as :</a:t>
            </a:r>
          </a:p>
          <a:p>
            <a:pPr marL="457200" marR="0" lvl="0" indent="-228600" algn="l" rtl="0">
              <a:spcBef>
                <a:spcPts val="0"/>
              </a:spcBef>
              <a:buChar char="●"/>
            </a:pPr>
            <a:r>
              <a:rPr lang="en-US" sz="1800" dirty="0">
                <a:solidFill>
                  <a:schemeClr val="dk1"/>
                </a:solidFill>
                <a:ea typeface="Gill Sans"/>
                <a:sym typeface="Gill Sans"/>
              </a:rPr>
              <a:t>Canada</a:t>
            </a:r>
          </a:p>
          <a:p>
            <a:pPr marL="457200" marR="0" lvl="0" indent="-228600" algn="l" rtl="0">
              <a:spcBef>
                <a:spcPts val="0"/>
              </a:spcBef>
              <a:buChar char="●"/>
            </a:pPr>
            <a:r>
              <a:rPr lang="en-US" sz="1800" dirty="0">
                <a:solidFill>
                  <a:schemeClr val="dk1"/>
                </a:solidFill>
                <a:ea typeface="Gill Sans"/>
                <a:sym typeface="Gill Sans"/>
              </a:rPr>
              <a:t>United States</a:t>
            </a:r>
          </a:p>
          <a:p>
            <a:pPr marL="457200" marR="0" lvl="0" indent="-228600" algn="l" rtl="0">
              <a:spcBef>
                <a:spcPts val="0"/>
              </a:spcBef>
              <a:buChar char="●"/>
            </a:pPr>
            <a:r>
              <a:rPr lang="en-US" sz="1800" dirty="0">
                <a:solidFill>
                  <a:schemeClr val="dk1"/>
                </a:solidFill>
                <a:ea typeface="Gill Sans"/>
                <a:sym typeface="Gill Sans"/>
              </a:rPr>
              <a:t>Mexico</a:t>
            </a:r>
          </a:p>
          <a:p>
            <a:pPr marL="457200" marR="0" lvl="0" indent="-228600" algn="l" rtl="0">
              <a:spcBef>
                <a:spcPts val="0"/>
              </a:spcBef>
              <a:buChar char="●"/>
            </a:pPr>
            <a:r>
              <a:rPr lang="en-US" sz="1800" dirty="0">
                <a:solidFill>
                  <a:schemeClr val="dk1"/>
                </a:solidFill>
                <a:ea typeface="Gill Sans"/>
                <a:sym typeface="Gill Sans"/>
              </a:rPr>
              <a:t>Peru</a:t>
            </a:r>
          </a:p>
          <a:p>
            <a:pPr marL="457200" marR="0" lvl="0" indent="-228600" algn="l" rtl="0">
              <a:spcBef>
                <a:spcPts val="0"/>
              </a:spcBef>
              <a:buChar char="●"/>
            </a:pPr>
            <a:r>
              <a:rPr lang="en-US" sz="1800" dirty="0">
                <a:solidFill>
                  <a:schemeClr val="dk1"/>
                </a:solidFill>
                <a:ea typeface="Gill Sans"/>
                <a:sym typeface="Gill Sans"/>
              </a:rPr>
              <a:t>Bolivia</a:t>
            </a:r>
          </a:p>
          <a:p>
            <a:pPr marL="457200" marR="0" lvl="0" indent="-228600" algn="l" rtl="0">
              <a:spcBef>
                <a:spcPts val="0"/>
              </a:spcBef>
              <a:buChar char="●"/>
            </a:pPr>
            <a:r>
              <a:rPr lang="en-US" sz="1800" dirty="0">
                <a:solidFill>
                  <a:schemeClr val="dk1"/>
                </a:solidFill>
                <a:ea typeface="Gill Sans"/>
                <a:sym typeface="Gill Sans"/>
              </a:rPr>
              <a:t>Nigeria </a:t>
            </a:r>
          </a:p>
          <a:p>
            <a:pPr marL="0" marR="0" lvl="0" indent="0" algn="l" rtl="0">
              <a:spcBef>
                <a:spcPts val="0"/>
              </a:spcBef>
              <a:buNone/>
            </a:pPr>
            <a:endParaRPr sz="1200" dirty="0">
              <a:solidFill>
                <a:srgbClr val="555555"/>
              </a:solidFill>
              <a:highlight>
                <a:srgbClr val="FFFFFF"/>
              </a:highlight>
            </a:endParaRPr>
          </a:p>
        </p:txBody>
      </p:sp>
      <p:pic>
        <p:nvPicPr>
          <p:cNvPr id="112" name="Shape 112"/>
          <p:cNvPicPr preferRelativeResize="0"/>
          <p:nvPr/>
        </p:nvPicPr>
        <p:blipFill>
          <a:blip r:embed="rId4">
            <a:alphaModFix/>
          </a:blip>
          <a:stretch>
            <a:fillRect/>
          </a:stretch>
        </p:blipFill>
        <p:spPr>
          <a:xfrm>
            <a:off x="6517099" y="4937974"/>
            <a:ext cx="2346148" cy="1759601"/>
          </a:xfrm>
          <a:prstGeom prst="rect">
            <a:avLst/>
          </a:prstGeom>
          <a:noFill/>
          <a:ln>
            <a:noFill/>
          </a:ln>
        </p:spPr>
      </p:pic>
      <p:pic>
        <p:nvPicPr>
          <p:cNvPr id="113" name="Shape 113"/>
          <p:cNvPicPr preferRelativeResize="0"/>
          <p:nvPr/>
        </p:nvPicPr>
        <p:blipFill>
          <a:blip r:embed="rId5">
            <a:alphaModFix/>
          </a:blip>
          <a:stretch>
            <a:fillRect/>
          </a:stretch>
        </p:blipFill>
        <p:spPr>
          <a:xfrm>
            <a:off x="4080724" y="4937974"/>
            <a:ext cx="2346150" cy="1751785"/>
          </a:xfrm>
          <a:prstGeom prst="rect">
            <a:avLst/>
          </a:prstGeom>
          <a:noFill/>
          <a:ln>
            <a:noFill/>
          </a:ln>
        </p:spPr>
      </p:pic>
      <p:pic>
        <p:nvPicPr>
          <p:cNvPr id="114" name="Shape 114"/>
          <p:cNvPicPr preferRelativeResize="0"/>
          <p:nvPr/>
        </p:nvPicPr>
        <p:blipFill>
          <a:blip r:embed="rId6">
            <a:alphaModFix/>
          </a:blip>
          <a:stretch>
            <a:fillRect/>
          </a:stretch>
        </p:blipFill>
        <p:spPr>
          <a:xfrm>
            <a:off x="6517099" y="3063587"/>
            <a:ext cx="2346150" cy="17596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p:nvPr/>
        </p:nvSpPr>
        <p:spPr>
          <a:xfrm>
            <a:off x="0" y="1"/>
            <a:ext cx="9144000" cy="1493400"/>
          </a:xfrm>
          <a:prstGeom prst="rect">
            <a:avLst/>
          </a:prstGeom>
          <a:solidFill>
            <a:schemeClr val="dk1">
              <a:alpha val="80000"/>
            </a:schemeClr>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36" name="Shape 336"/>
          <p:cNvGrpSpPr/>
          <p:nvPr/>
        </p:nvGrpSpPr>
        <p:grpSpPr>
          <a:xfrm>
            <a:off x="1683324" y="421175"/>
            <a:ext cx="5777349" cy="961975"/>
            <a:chOff x="2316752" y="421175"/>
            <a:chExt cx="4871700" cy="961975"/>
          </a:xfrm>
        </p:grpSpPr>
        <p:sp>
          <p:nvSpPr>
            <p:cNvPr id="337" name="Shape 337"/>
            <p:cNvSpPr txBox="1"/>
            <p:nvPr/>
          </p:nvSpPr>
          <p:spPr>
            <a:xfrm>
              <a:off x="2316752" y="429150"/>
              <a:ext cx="4871700" cy="954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latin typeface="Gill Sans"/>
                  <a:ea typeface="Gill Sans"/>
                  <a:cs typeface="Gill Sans"/>
                  <a:sym typeface="Gill Sans"/>
                </a:rPr>
                <a:t>CONTENT MANAGMENT SYSTEM </a:t>
              </a:r>
            </a:p>
          </p:txBody>
        </p:sp>
        <p:cxnSp>
          <p:nvCxnSpPr>
            <p:cNvPr id="338" name="Shape 338"/>
            <p:cNvCxnSpPr/>
            <p:nvPr/>
          </p:nvCxnSpPr>
          <p:spPr>
            <a:xfrm>
              <a:off x="2461327" y="421175"/>
              <a:ext cx="4463700" cy="0"/>
            </a:xfrm>
            <a:prstGeom prst="straightConnector1">
              <a:avLst/>
            </a:prstGeom>
            <a:noFill/>
            <a:ln w="76200" cap="flat" cmpd="sng">
              <a:solidFill>
                <a:srgbClr val="D4FF44"/>
              </a:solidFill>
              <a:prstDash val="solid"/>
              <a:round/>
              <a:headEnd type="none" w="med" len="med"/>
              <a:tailEnd type="none" w="med" len="med"/>
            </a:ln>
          </p:spPr>
        </p:cxnSp>
      </p:grpSp>
      <p:cxnSp>
        <p:nvCxnSpPr>
          <p:cNvPr id="339" name="Shape 339"/>
          <p:cNvCxnSpPr/>
          <p:nvPr/>
        </p:nvCxnSpPr>
        <p:spPr>
          <a:xfrm>
            <a:off x="1854775" y="1014106"/>
            <a:ext cx="5293500" cy="0"/>
          </a:xfrm>
          <a:prstGeom prst="straightConnector1">
            <a:avLst/>
          </a:prstGeom>
          <a:noFill/>
          <a:ln w="76200" cap="flat" cmpd="sng">
            <a:solidFill>
              <a:srgbClr val="D4FF44"/>
            </a:solidFill>
            <a:prstDash val="solid"/>
            <a:round/>
            <a:headEnd type="none" w="med" len="med"/>
            <a:tailEnd type="none" w="med" len="med"/>
          </a:ln>
        </p:spPr>
      </p:cxnSp>
      <p:pic>
        <p:nvPicPr>
          <p:cNvPr id="2" name="Picture 1" descr="4.1 Estimates option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23" y="1618940"/>
            <a:ext cx="7463955" cy="4939038"/>
          </a:xfrm>
          <a:prstGeom prst="rect">
            <a:avLst/>
          </a:prstGeom>
        </p:spPr>
      </p:pic>
    </p:spTree>
    <p:extLst>
      <p:ext uri="{BB962C8B-B14F-4D97-AF65-F5344CB8AC3E}">
        <p14:creationId xmlns:p14="http://schemas.microsoft.com/office/powerpoint/2010/main" val="402835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p:nvPr/>
        </p:nvSpPr>
        <p:spPr>
          <a:xfrm>
            <a:off x="0" y="1"/>
            <a:ext cx="9144000" cy="1493400"/>
          </a:xfrm>
          <a:prstGeom prst="rect">
            <a:avLst/>
          </a:prstGeom>
          <a:solidFill>
            <a:schemeClr val="dk1">
              <a:alpha val="80000"/>
            </a:schemeClr>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36" name="Shape 336"/>
          <p:cNvGrpSpPr/>
          <p:nvPr/>
        </p:nvGrpSpPr>
        <p:grpSpPr>
          <a:xfrm>
            <a:off x="1683324" y="421175"/>
            <a:ext cx="5777349" cy="961975"/>
            <a:chOff x="2316752" y="421175"/>
            <a:chExt cx="4871700" cy="961975"/>
          </a:xfrm>
        </p:grpSpPr>
        <p:sp>
          <p:nvSpPr>
            <p:cNvPr id="337" name="Shape 337"/>
            <p:cNvSpPr txBox="1"/>
            <p:nvPr/>
          </p:nvSpPr>
          <p:spPr>
            <a:xfrm>
              <a:off x="2316752" y="429150"/>
              <a:ext cx="4871700" cy="954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latin typeface="Gill Sans"/>
                  <a:ea typeface="Gill Sans"/>
                  <a:cs typeface="Gill Sans"/>
                  <a:sym typeface="Gill Sans"/>
                </a:rPr>
                <a:t>CONTENT MANAGMENT SYSTEM </a:t>
              </a:r>
            </a:p>
          </p:txBody>
        </p:sp>
        <p:cxnSp>
          <p:nvCxnSpPr>
            <p:cNvPr id="338" name="Shape 338"/>
            <p:cNvCxnSpPr/>
            <p:nvPr/>
          </p:nvCxnSpPr>
          <p:spPr>
            <a:xfrm>
              <a:off x="2461327" y="421175"/>
              <a:ext cx="4463700" cy="0"/>
            </a:xfrm>
            <a:prstGeom prst="straightConnector1">
              <a:avLst/>
            </a:prstGeom>
            <a:noFill/>
            <a:ln w="76200" cap="flat" cmpd="sng">
              <a:solidFill>
                <a:srgbClr val="D4FF44"/>
              </a:solidFill>
              <a:prstDash val="solid"/>
              <a:round/>
              <a:headEnd type="none" w="med" len="med"/>
              <a:tailEnd type="none" w="med" len="med"/>
            </a:ln>
          </p:spPr>
        </p:cxnSp>
      </p:grpSp>
      <p:cxnSp>
        <p:nvCxnSpPr>
          <p:cNvPr id="339" name="Shape 339"/>
          <p:cNvCxnSpPr/>
          <p:nvPr/>
        </p:nvCxnSpPr>
        <p:spPr>
          <a:xfrm>
            <a:off x="1854775" y="1014106"/>
            <a:ext cx="5293500" cy="0"/>
          </a:xfrm>
          <a:prstGeom prst="straightConnector1">
            <a:avLst/>
          </a:prstGeom>
          <a:noFill/>
          <a:ln w="76200" cap="flat" cmpd="sng">
            <a:solidFill>
              <a:srgbClr val="D4FF44"/>
            </a:solidFill>
            <a:prstDash val="solid"/>
            <a:round/>
            <a:headEnd type="none" w="med" len="med"/>
            <a:tailEnd type="none" w="med" len="med"/>
          </a:ln>
        </p:spPr>
      </p:cxnSp>
      <p:pic>
        <p:nvPicPr>
          <p:cNvPr id="2" name="Picture 1" descr="5. Estimates review sec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23" y="1775263"/>
            <a:ext cx="7673959" cy="4853180"/>
          </a:xfrm>
          <a:prstGeom prst="rect">
            <a:avLst/>
          </a:prstGeom>
        </p:spPr>
      </p:pic>
    </p:spTree>
    <p:extLst>
      <p:ext uri="{BB962C8B-B14F-4D97-AF65-F5344CB8AC3E}">
        <p14:creationId xmlns:p14="http://schemas.microsoft.com/office/powerpoint/2010/main" val="402835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p:nvPr/>
        </p:nvSpPr>
        <p:spPr>
          <a:xfrm>
            <a:off x="0" y="1"/>
            <a:ext cx="9144000" cy="1493400"/>
          </a:xfrm>
          <a:prstGeom prst="rect">
            <a:avLst/>
          </a:prstGeom>
          <a:solidFill>
            <a:schemeClr val="dk1">
              <a:alpha val="80000"/>
            </a:schemeClr>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36" name="Shape 336"/>
          <p:cNvGrpSpPr/>
          <p:nvPr/>
        </p:nvGrpSpPr>
        <p:grpSpPr>
          <a:xfrm>
            <a:off x="1683324" y="421175"/>
            <a:ext cx="5777349" cy="961975"/>
            <a:chOff x="2316752" y="421175"/>
            <a:chExt cx="4871700" cy="961975"/>
          </a:xfrm>
        </p:grpSpPr>
        <p:sp>
          <p:nvSpPr>
            <p:cNvPr id="337" name="Shape 337"/>
            <p:cNvSpPr txBox="1"/>
            <p:nvPr/>
          </p:nvSpPr>
          <p:spPr>
            <a:xfrm>
              <a:off x="2316752" y="429150"/>
              <a:ext cx="4871700" cy="954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latin typeface="Gill Sans"/>
                  <a:ea typeface="Gill Sans"/>
                  <a:cs typeface="Gill Sans"/>
                  <a:sym typeface="Gill Sans"/>
                </a:rPr>
                <a:t>CONTENT MANAGMENT SYSTEM </a:t>
              </a:r>
            </a:p>
          </p:txBody>
        </p:sp>
        <p:cxnSp>
          <p:nvCxnSpPr>
            <p:cNvPr id="338" name="Shape 338"/>
            <p:cNvCxnSpPr/>
            <p:nvPr/>
          </p:nvCxnSpPr>
          <p:spPr>
            <a:xfrm>
              <a:off x="2461327" y="421175"/>
              <a:ext cx="4463700" cy="0"/>
            </a:xfrm>
            <a:prstGeom prst="straightConnector1">
              <a:avLst/>
            </a:prstGeom>
            <a:noFill/>
            <a:ln w="76200" cap="flat" cmpd="sng">
              <a:solidFill>
                <a:srgbClr val="D4FF44"/>
              </a:solidFill>
              <a:prstDash val="solid"/>
              <a:round/>
              <a:headEnd type="none" w="med" len="med"/>
              <a:tailEnd type="none" w="med" len="med"/>
            </a:ln>
          </p:spPr>
        </p:cxnSp>
      </p:grpSp>
      <p:cxnSp>
        <p:nvCxnSpPr>
          <p:cNvPr id="339" name="Shape 339"/>
          <p:cNvCxnSpPr/>
          <p:nvPr/>
        </p:nvCxnSpPr>
        <p:spPr>
          <a:xfrm>
            <a:off x="1854775" y="1014106"/>
            <a:ext cx="5293500" cy="0"/>
          </a:xfrm>
          <a:prstGeom prst="straightConnector1">
            <a:avLst/>
          </a:prstGeom>
          <a:noFill/>
          <a:ln w="76200" cap="flat" cmpd="sng">
            <a:solidFill>
              <a:srgbClr val="D4FF44"/>
            </a:solidFill>
            <a:prstDash val="solid"/>
            <a:round/>
            <a:headEnd type="none" w="med" len="med"/>
            <a:tailEnd type="none" w="med" len="med"/>
          </a:ln>
        </p:spPr>
      </p:cxnSp>
      <p:pic>
        <p:nvPicPr>
          <p:cNvPr id="2" name="Picture 1" descr="6. Statistic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07" y="1701281"/>
            <a:ext cx="8453981" cy="4755364"/>
          </a:xfrm>
          <a:prstGeom prst="rect">
            <a:avLst/>
          </a:prstGeom>
        </p:spPr>
      </p:pic>
    </p:spTree>
    <p:extLst>
      <p:ext uri="{BB962C8B-B14F-4D97-AF65-F5344CB8AC3E}">
        <p14:creationId xmlns:p14="http://schemas.microsoft.com/office/powerpoint/2010/main" val="402835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p:nvPr/>
        </p:nvSpPr>
        <p:spPr>
          <a:xfrm>
            <a:off x="0" y="1"/>
            <a:ext cx="9144000" cy="1493400"/>
          </a:xfrm>
          <a:prstGeom prst="rect">
            <a:avLst/>
          </a:prstGeom>
          <a:solidFill>
            <a:schemeClr val="dk1">
              <a:alpha val="80000"/>
            </a:schemeClr>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36" name="Shape 336"/>
          <p:cNvGrpSpPr/>
          <p:nvPr/>
        </p:nvGrpSpPr>
        <p:grpSpPr>
          <a:xfrm>
            <a:off x="1683324" y="421175"/>
            <a:ext cx="5777349" cy="961975"/>
            <a:chOff x="2316752" y="421175"/>
            <a:chExt cx="4871700" cy="961975"/>
          </a:xfrm>
        </p:grpSpPr>
        <p:sp>
          <p:nvSpPr>
            <p:cNvPr id="337" name="Shape 337"/>
            <p:cNvSpPr txBox="1"/>
            <p:nvPr/>
          </p:nvSpPr>
          <p:spPr>
            <a:xfrm>
              <a:off x="2316752" y="429150"/>
              <a:ext cx="4871700" cy="954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latin typeface="Gill Sans"/>
                  <a:ea typeface="Gill Sans"/>
                  <a:cs typeface="Gill Sans"/>
                  <a:sym typeface="Gill Sans"/>
                </a:rPr>
                <a:t>CONTENT MANAGMENT SYSTEM </a:t>
              </a:r>
            </a:p>
          </p:txBody>
        </p:sp>
        <p:cxnSp>
          <p:nvCxnSpPr>
            <p:cNvPr id="338" name="Shape 338"/>
            <p:cNvCxnSpPr/>
            <p:nvPr/>
          </p:nvCxnSpPr>
          <p:spPr>
            <a:xfrm>
              <a:off x="2461327" y="421175"/>
              <a:ext cx="4463700" cy="0"/>
            </a:xfrm>
            <a:prstGeom prst="straightConnector1">
              <a:avLst/>
            </a:prstGeom>
            <a:noFill/>
            <a:ln w="76200" cap="flat" cmpd="sng">
              <a:solidFill>
                <a:srgbClr val="D4FF44"/>
              </a:solidFill>
              <a:prstDash val="solid"/>
              <a:round/>
              <a:headEnd type="none" w="med" len="med"/>
              <a:tailEnd type="none" w="med" len="med"/>
            </a:ln>
          </p:spPr>
        </p:cxnSp>
      </p:grpSp>
      <p:cxnSp>
        <p:nvCxnSpPr>
          <p:cNvPr id="339" name="Shape 339"/>
          <p:cNvCxnSpPr/>
          <p:nvPr/>
        </p:nvCxnSpPr>
        <p:spPr>
          <a:xfrm>
            <a:off x="1854775" y="1014106"/>
            <a:ext cx="5293500" cy="0"/>
          </a:xfrm>
          <a:prstGeom prst="straightConnector1">
            <a:avLst/>
          </a:prstGeom>
          <a:noFill/>
          <a:ln w="76200" cap="flat" cmpd="sng">
            <a:solidFill>
              <a:srgbClr val="D4FF44"/>
            </a:solidFill>
            <a:prstDash val="solid"/>
            <a:round/>
            <a:headEnd type="none" w="med" len="med"/>
            <a:tailEnd type="none" w="med" len="med"/>
          </a:ln>
        </p:spPr>
      </p:cxnSp>
      <p:pic>
        <p:nvPicPr>
          <p:cNvPr id="2" name="Picture 1" descr="7. Compani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10" y="1771286"/>
            <a:ext cx="8453981" cy="4755364"/>
          </a:xfrm>
          <a:prstGeom prst="rect">
            <a:avLst/>
          </a:prstGeom>
        </p:spPr>
      </p:pic>
    </p:spTree>
    <p:extLst>
      <p:ext uri="{BB962C8B-B14F-4D97-AF65-F5344CB8AC3E}">
        <p14:creationId xmlns:p14="http://schemas.microsoft.com/office/powerpoint/2010/main" val="402835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p:nvPr/>
        </p:nvSpPr>
        <p:spPr>
          <a:xfrm>
            <a:off x="0" y="1"/>
            <a:ext cx="9144000" cy="1493400"/>
          </a:xfrm>
          <a:prstGeom prst="rect">
            <a:avLst/>
          </a:prstGeom>
          <a:solidFill>
            <a:schemeClr val="dk1">
              <a:alpha val="80000"/>
            </a:schemeClr>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36" name="Shape 336"/>
          <p:cNvGrpSpPr/>
          <p:nvPr/>
        </p:nvGrpSpPr>
        <p:grpSpPr>
          <a:xfrm>
            <a:off x="1683324" y="421175"/>
            <a:ext cx="5777349" cy="961975"/>
            <a:chOff x="2316752" y="421175"/>
            <a:chExt cx="4871700" cy="961975"/>
          </a:xfrm>
        </p:grpSpPr>
        <p:sp>
          <p:nvSpPr>
            <p:cNvPr id="337" name="Shape 337"/>
            <p:cNvSpPr txBox="1"/>
            <p:nvPr/>
          </p:nvSpPr>
          <p:spPr>
            <a:xfrm>
              <a:off x="2316752" y="429150"/>
              <a:ext cx="4871700" cy="954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latin typeface="Gill Sans"/>
                  <a:ea typeface="Gill Sans"/>
                  <a:cs typeface="Gill Sans"/>
                  <a:sym typeface="Gill Sans"/>
                </a:rPr>
                <a:t>CONTENT MANAGMENT SYSTEM </a:t>
              </a:r>
            </a:p>
          </p:txBody>
        </p:sp>
        <p:cxnSp>
          <p:nvCxnSpPr>
            <p:cNvPr id="338" name="Shape 338"/>
            <p:cNvCxnSpPr/>
            <p:nvPr/>
          </p:nvCxnSpPr>
          <p:spPr>
            <a:xfrm>
              <a:off x="2461327" y="421175"/>
              <a:ext cx="4463700" cy="0"/>
            </a:xfrm>
            <a:prstGeom prst="straightConnector1">
              <a:avLst/>
            </a:prstGeom>
            <a:noFill/>
            <a:ln w="76200" cap="flat" cmpd="sng">
              <a:solidFill>
                <a:srgbClr val="D4FF44"/>
              </a:solidFill>
              <a:prstDash val="solid"/>
              <a:round/>
              <a:headEnd type="none" w="med" len="med"/>
              <a:tailEnd type="none" w="med" len="med"/>
            </a:ln>
          </p:spPr>
        </p:cxnSp>
      </p:grpSp>
      <p:cxnSp>
        <p:nvCxnSpPr>
          <p:cNvPr id="339" name="Shape 339"/>
          <p:cNvCxnSpPr/>
          <p:nvPr/>
        </p:nvCxnSpPr>
        <p:spPr>
          <a:xfrm>
            <a:off x="1854775" y="1014106"/>
            <a:ext cx="5293500" cy="0"/>
          </a:xfrm>
          <a:prstGeom prst="straightConnector1">
            <a:avLst/>
          </a:prstGeom>
          <a:noFill/>
          <a:ln w="76200" cap="flat" cmpd="sng">
            <a:solidFill>
              <a:srgbClr val="D4FF44"/>
            </a:solidFill>
            <a:prstDash val="solid"/>
            <a:round/>
            <a:headEnd type="none" w="med" len="med"/>
            <a:tailEnd type="none" w="med" len="med"/>
          </a:ln>
        </p:spPr>
      </p:cxnSp>
      <p:pic>
        <p:nvPicPr>
          <p:cNvPr id="3" name="Picture 2" descr="7.1 Company Profi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10" y="1779796"/>
            <a:ext cx="8323978" cy="4682238"/>
          </a:xfrm>
          <a:prstGeom prst="rect">
            <a:avLst/>
          </a:prstGeom>
        </p:spPr>
      </p:pic>
    </p:spTree>
    <p:extLst>
      <p:ext uri="{BB962C8B-B14F-4D97-AF65-F5344CB8AC3E}">
        <p14:creationId xmlns:p14="http://schemas.microsoft.com/office/powerpoint/2010/main" val="3936805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p:nvPr/>
        </p:nvSpPr>
        <p:spPr>
          <a:xfrm rot="-5400000">
            <a:off x="-2149928" y="2077357"/>
            <a:ext cx="7003146" cy="2703287"/>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51" name="Shape 351"/>
          <p:cNvSpPr txBox="1"/>
          <p:nvPr/>
        </p:nvSpPr>
        <p:spPr>
          <a:xfrm>
            <a:off x="3991426" y="328317"/>
            <a:ext cx="495300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chemeClr val="dk1"/>
                </a:solidFill>
                <a:ea typeface="Gill Sans"/>
                <a:sym typeface="Gill Sans"/>
              </a:rPr>
              <a:t>DECEMBER</a:t>
            </a:r>
          </a:p>
          <a:p>
            <a:pPr marL="0" marR="0" lvl="0" indent="0" algn="l" rtl="0">
              <a:spcBef>
                <a:spcPts val="0"/>
              </a:spcBef>
              <a:buSzPct val="25000"/>
              <a:buNone/>
            </a:pPr>
            <a:r>
              <a:rPr lang="en-US" sz="1800">
                <a:solidFill>
                  <a:schemeClr val="dk1"/>
                </a:solidFill>
                <a:ea typeface="Gill Sans"/>
                <a:sym typeface="Gill Sans"/>
              </a:rPr>
              <a:t>Throughout the first week of December, our team will be finalizing designs and implementation to render the app in a usable (but not yet completely flushed-out) state.</a:t>
            </a:r>
          </a:p>
        </p:txBody>
      </p:sp>
      <p:grpSp>
        <p:nvGrpSpPr>
          <p:cNvPr id="352" name="Shape 352"/>
          <p:cNvGrpSpPr/>
          <p:nvPr/>
        </p:nvGrpSpPr>
        <p:grpSpPr>
          <a:xfrm>
            <a:off x="326572" y="2656560"/>
            <a:ext cx="2939141" cy="1158803"/>
            <a:chOff x="3519716" y="387533"/>
            <a:chExt cx="2939141" cy="1158803"/>
          </a:xfrm>
        </p:grpSpPr>
        <p:sp>
          <p:nvSpPr>
            <p:cNvPr id="353" name="Shape 353"/>
            <p:cNvSpPr txBox="1"/>
            <p:nvPr/>
          </p:nvSpPr>
          <p:spPr>
            <a:xfrm>
              <a:off x="3519716" y="442543"/>
              <a:ext cx="2939141"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ea typeface="Gill Sans"/>
                  <a:sym typeface="Gill Sans"/>
                </a:rPr>
                <a:t>OUR </a:t>
              </a:r>
            </a:p>
            <a:p>
              <a:pPr marL="0" marR="0" lvl="0" indent="0" algn="l" rtl="0">
                <a:spcBef>
                  <a:spcPts val="0"/>
                </a:spcBef>
                <a:buSzPct val="25000"/>
                <a:buNone/>
              </a:pPr>
              <a:r>
                <a:rPr lang="en-US" sz="2800">
                  <a:solidFill>
                    <a:schemeClr val="lt1"/>
                  </a:solidFill>
                  <a:ea typeface="Gill Sans"/>
                  <a:sym typeface="Gill Sans"/>
                </a:rPr>
                <a:t>TIMELINE </a:t>
              </a:r>
            </a:p>
          </p:txBody>
        </p:sp>
        <p:cxnSp>
          <p:nvCxnSpPr>
            <p:cNvPr id="354" name="Shape 354"/>
            <p:cNvCxnSpPr/>
            <p:nvPr/>
          </p:nvCxnSpPr>
          <p:spPr>
            <a:xfrm>
              <a:off x="3614016" y="1546336"/>
              <a:ext cx="1883269" cy="0"/>
            </a:xfrm>
            <a:prstGeom prst="straightConnector1">
              <a:avLst/>
            </a:prstGeom>
            <a:noFill/>
            <a:ln w="76200" cap="flat" cmpd="sng">
              <a:solidFill>
                <a:srgbClr val="D4FF44"/>
              </a:solidFill>
              <a:prstDash val="solid"/>
              <a:round/>
              <a:headEnd type="none" w="med" len="med"/>
              <a:tailEnd type="none" w="med" len="med"/>
            </a:ln>
          </p:spPr>
        </p:cxnSp>
        <p:cxnSp>
          <p:nvCxnSpPr>
            <p:cNvPr id="355" name="Shape 355"/>
            <p:cNvCxnSpPr/>
            <p:nvPr/>
          </p:nvCxnSpPr>
          <p:spPr>
            <a:xfrm>
              <a:off x="3614016" y="387533"/>
              <a:ext cx="1883269" cy="0"/>
            </a:xfrm>
            <a:prstGeom prst="straightConnector1">
              <a:avLst/>
            </a:prstGeom>
            <a:noFill/>
            <a:ln w="76200" cap="flat" cmpd="sng">
              <a:solidFill>
                <a:srgbClr val="D4FF44"/>
              </a:solidFill>
              <a:prstDash val="solid"/>
              <a:round/>
              <a:headEnd type="none" w="med" len="med"/>
              <a:tailEnd type="none" w="med" len="med"/>
            </a:ln>
          </p:spPr>
        </p:cxnSp>
      </p:grpSp>
      <p:cxnSp>
        <p:nvCxnSpPr>
          <p:cNvPr id="356" name="Shape 356"/>
          <p:cNvCxnSpPr/>
          <p:nvPr/>
        </p:nvCxnSpPr>
        <p:spPr>
          <a:xfrm>
            <a:off x="3265713" y="0"/>
            <a:ext cx="0" cy="6858000"/>
          </a:xfrm>
          <a:prstGeom prst="straightConnector1">
            <a:avLst/>
          </a:prstGeom>
          <a:noFill/>
          <a:ln w="76200" cap="flat" cmpd="sng">
            <a:solidFill>
              <a:srgbClr val="262626"/>
            </a:solidFill>
            <a:prstDash val="solid"/>
            <a:round/>
            <a:headEnd type="none" w="med" len="med"/>
            <a:tailEnd type="none" w="med" len="med"/>
          </a:ln>
        </p:spPr>
      </p:cxnSp>
      <p:sp>
        <p:nvSpPr>
          <p:cNvPr id="357" name="Shape 357"/>
          <p:cNvSpPr/>
          <p:nvPr/>
        </p:nvSpPr>
        <p:spPr>
          <a:xfrm rot="-5400000">
            <a:off x="2792908" y="263531"/>
            <a:ext cx="945607" cy="815179"/>
          </a:xfrm>
          <a:prstGeom prst="hexagon">
            <a:avLst>
              <a:gd name="adj" fmla="val 25000"/>
              <a:gd name="vf" fmla="val 115470"/>
            </a:avLst>
          </a:prstGeom>
          <a:solidFill>
            <a:srgbClr val="D4FF44"/>
          </a:solidFill>
          <a:ln w="38100" cap="flat" cmpd="sng">
            <a:solidFill>
              <a:srgbClr val="26262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358" name="Shape 358"/>
          <p:cNvSpPr/>
          <p:nvPr/>
        </p:nvSpPr>
        <p:spPr>
          <a:xfrm rot="-5400000">
            <a:off x="2792909" y="2925444"/>
            <a:ext cx="945607" cy="815179"/>
          </a:xfrm>
          <a:prstGeom prst="hexagon">
            <a:avLst>
              <a:gd name="adj" fmla="val 25000"/>
              <a:gd name="vf" fmla="val 115470"/>
            </a:avLst>
          </a:prstGeom>
          <a:solidFill>
            <a:srgbClr val="D4FF44"/>
          </a:solidFill>
          <a:ln w="38100" cap="flat" cmpd="sng">
            <a:solidFill>
              <a:srgbClr val="26262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359" name="Shape 359"/>
          <p:cNvSpPr txBox="1"/>
          <p:nvPr/>
        </p:nvSpPr>
        <p:spPr>
          <a:xfrm>
            <a:off x="3991426" y="2539386"/>
            <a:ext cx="495300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chemeClr val="dk1"/>
                </a:solidFill>
                <a:ea typeface="Gill Sans"/>
                <a:sym typeface="Gill Sans"/>
              </a:rPr>
              <a:t>JANUARY</a:t>
            </a:r>
          </a:p>
          <a:p>
            <a:pPr marL="0" marR="0" lvl="0" indent="0" algn="l" rtl="0">
              <a:spcBef>
                <a:spcPts val="0"/>
              </a:spcBef>
              <a:buSzPct val="25000"/>
              <a:buNone/>
            </a:pPr>
            <a:r>
              <a:rPr lang="en-US" sz="1800">
                <a:solidFill>
                  <a:schemeClr val="dk1"/>
                </a:solidFill>
                <a:ea typeface="Gill Sans"/>
                <a:sym typeface="Gill Sans"/>
              </a:rPr>
              <a:t>After our winter break, work will pick back up again in January with the completion of all elements unfinished from this term, as well as the implementation of any new features that are agreed upon for the web app.</a:t>
            </a:r>
          </a:p>
        </p:txBody>
      </p:sp>
      <p:sp>
        <p:nvSpPr>
          <p:cNvPr id="360" name="Shape 360"/>
          <p:cNvSpPr/>
          <p:nvPr/>
        </p:nvSpPr>
        <p:spPr>
          <a:xfrm rot="-5400000">
            <a:off x="2792907" y="5163947"/>
            <a:ext cx="945607" cy="815179"/>
          </a:xfrm>
          <a:prstGeom prst="hexagon">
            <a:avLst>
              <a:gd name="adj" fmla="val 25000"/>
              <a:gd name="vf" fmla="val 115470"/>
            </a:avLst>
          </a:prstGeom>
          <a:solidFill>
            <a:srgbClr val="D4FF44"/>
          </a:solidFill>
          <a:ln w="38100" cap="flat" cmpd="sng">
            <a:solidFill>
              <a:srgbClr val="26262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361" name="Shape 361"/>
          <p:cNvSpPr txBox="1"/>
          <p:nvPr/>
        </p:nvSpPr>
        <p:spPr>
          <a:xfrm>
            <a:off x="3991424" y="4777889"/>
            <a:ext cx="495300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chemeClr val="dk1"/>
                </a:solidFill>
                <a:ea typeface="Gill Sans"/>
                <a:sym typeface="Gill Sans"/>
              </a:rPr>
              <a:t>FEBRUARY, MARCH, APRIL</a:t>
            </a:r>
          </a:p>
          <a:p>
            <a:pPr marL="0" marR="0" lvl="0" indent="0" algn="l" rtl="0">
              <a:spcBef>
                <a:spcPts val="0"/>
              </a:spcBef>
              <a:buSzPct val="25000"/>
              <a:buNone/>
            </a:pPr>
            <a:r>
              <a:rPr lang="en-US" sz="1800">
                <a:solidFill>
                  <a:schemeClr val="dk1"/>
                </a:solidFill>
                <a:ea typeface="Gill Sans"/>
                <a:sym typeface="Gill Sans"/>
              </a:rPr>
              <a:t>This process will continue into February, March and April, with new features being added and discussions about other possible web application tools taking place.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457200" y="1600200"/>
            <a:ext cx="8229600" cy="2631000"/>
          </a:xfrm>
          <a:prstGeom prst="rect">
            <a:avLst/>
          </a:prstGeom>
        </p:spPr>
        <p:txBody>
          <a:bodyPr lIns="91425" tIns="91425" rIns="91425" bIns="91425" anchor="t" anchorCtr="0">
            <a:noAutofit/>
          </a:bodyPr>
          <a:lstStyle/>
          <a:p>
            <a:pPr marL="0" lvl="0" indent="0">
              <a:spcBef>
                <a:spcPts val="0"/>
              </a:spcBef>
              <a:buNone/>
            </a:pPr>
            <a:r>
              <a:rPr lang="en-US" sz="2200">
                <a:latin typeface="Gill Sans"/>
                <a:ea typeface="Gill Sans"/>
                <a:cs typeface="Gill Sans"/>
                <a:sym typeface="Gill Sans"/>
              </a:rPr>
              <a:t>Overall, we would say that our experience with the client has been very positive. Not only has Greg been a very engaged and active client, but his accurate feedback has allowed the implementation of the IECS Cable Concrete Calculator to proceed according to schedule. Additionally, working with Greg has provided us, as students, with tools to engage with our own clients, be it for an agency or freelance work.</a:t>
            </a:r>
          </a:p>
        </p:txBody>
      </p:sp>
      <p:sp>
        <p:nvSpPr>
          <p:cNvPr id="367" name="Shape 367"/>
          <p:cNvSpPr/>
          <p:nvPr/>
        </p:nvSpPr>
        <p:spPr>
          <a:xfrm>
            <a:off x="0" y="1"/>
            <a:ext cx="9144000" cy="1493400"/>
          </a:xfrm>
          <a:prstGeom prst="rect">
            <a:avLst/>
          </a:prstGeom>
          <a:solidFill>
            <a:schemeClr val="dk1">
              <a:alpha val="80000"/>
            </a:schemeClr>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68" name="Shape 368"/>
          <p:cNvGrpSpPr/>
          <p:nvPr/>
        </p:nvGrpSpPr>
        <p:grpSpPr>
          <a:xfrm>
            <a:off x="2095500" y="421175"/>
            <a:ext cx="4892904" cy="961975"/>
            <a:chOff x="2664317" y="421175"/>
            <a:chExt cx="4125900" cy="961975"/>
          </a:xfrm>
        </p:grpSpPr>
        <p:sp>
          <p:nvSpPr>
            <p:cNvPr id="369" name="Shape 369"/>
            <p:cNvSpPr txBox="1"/>
            <p:nvPr/>
          </p:nvSpPr>
          <p:spPr>
            <a:xfrm>
              <a:off x="2664317" y="429150"/>
              <a:ext cx="4125900" cy="954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latin typeface="Gill Sans"/>
                  <a:ea typeface="Gill Sans"/>
                  <a:cs typeface="Gill Sans"/>
                  <a:sym typeface="Gill Sans"/>
                </a:rPr>
                <a:t>EXPERIENCE WITH CLIENT</a:t>
              </a:r>
            </a:p>
          </p:txBody>
        </p:sp>
        <p:cxnSp>
          <p:nvCxnSpPr>
            <p:cNvPr id="370" name="Shape 370"/>
            <p:cNvCxnSpPr/>
            <p:nvPr/>
          </p:nvCxnSpPr>
          <p:spPr>
            <a:xfrm>
              <a:off x="2799593" y="980275"/>
              <a:ext cx="3542400" cy="0"/>
            </a:xfrm>
            <a:prstGeom prst="straightConnector1">
              <a:avLst/>
            </a:prstGeom>
            <a:noFill/>
            <a:ln w="76200" cap="flat" cmpd="sng">
              <a:solidFill>
                <a:srgbClr val="D4FF44"/>
              </a:solidFill>
              <a:prstDash val="solid"/>
              <a:round/>
              <a:headEnd type="none" w="med" len="med"/>
              <a:tailEnd type="none" w="med" len="med"/>
            </a:ln>
          </p:spPr>
        </p:cxnSp>
        <p:cxnSp>
          <p:nvCxnSpPr>
            <p:cNvPr id="371" name="Shape 371"/>
            <p:cNvCxnSpPr/>
            <p:nvPr/>
          </p:nvCxnSpPr>
          <p:spPr>
            <a:xfrm>
              <a:off x="2757326" y="421175"/>
              <a:ext cx="3618900" cy="0"/>
            </a:xfrm>
            <a:prstGeom prst="straightConnector1">
              <a:avLst/>
            </a:prstGeom>
            <a:noFill/>
            <a:ln w="76200" cap="flat" cmpd="sng">
              <a:solidFill>
                <a:srgbClr val="D4FF44"/>
              </a:solidFill>
              <a:prstDash val="solid"/>
              <a:round/>
              <a:headEnd type="none" w="med" len="med"/>
              <a:tailEnd type="none" w="med" len="med"/>
            </a:ln>
          </p:spPr>
        </p:cxnSp>
      </p:grpSp>
      <p:pic>
        <p:nvPicPr>
          <p:cNvPr id="372" name="Shape 372"/>
          <p:cNvPicPr preferRelativeResize="0"/>
          <p:nvPr/>
        </p:nvPicPr>
        <p:blipFill>
          <a:blip r:embed="rId3">
            <a:alphaModFix/>
          </a:blip>
          <a:stretch>
            <a:fillRect/>
          </a:stretch>
        </p:blipFill>
        <p:spPr>
          <a:xfrm>
            <a:off x="3419475" y="4448250"/>
            <a:ext cx="1905000" cy="190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p:nvPr/>
        </p:nvSpPr>
        <p:spPr>
          <a:xfrm>
            <a:off x="0" y="-23925"/>
            <a:ext cx="3592286" cy="6881925"/>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20" name="Shape 120" descr="iecslogo-02 2.png"/>
          <p:cNvPicPr preferRelativeResize="0"/>
          <p:nvPr/>
        </p:nvPicPr>
        <p:blipFill rotWithShape="1">
          <a:blip r:embed="rId3">
            <a:alphaModFix/>
          </a:blip>
          <a:srcRect/>
          <a:stretch/>
        </p:blipFill>
        <p:spPr>
          <a:xfrm>
            <a:off x="408173" y="1499098"/>
            <a:ext cx="2848129" cy="1964779"/>
          </a:xfrm>
          <a:prstGeom prst="rect">
            <a:avLst/>
          </a:prstGeom>
          <a:noFill/>
          <a:ln>
            <a:noFill/>
          </a:ln>
        </p:spPr>
      </p:pic>
      <p:cxnSp>
        <p:nvCxnSpPr>
          <p:cNvPr id="121" name="Shape 121"/>
          <p:cNvCxnSpPr/>
          <p:nvPr/>
        </p:nvCxnSpPr>
        <p:spPr>
          <a:xfrm>
            <a:off x="522472" y="3507617"/>
            <a:ext cx="2728385" cy="0"/>
          </a:xfrm>
          <a:prstGeom prst="straightConnector1">
            <a:avLst/>
          </a:prstGeom>
          <a:noFill/>
          <a:ln w="38100" cap="flat" cmpd="sng">
            <a:solidFill>
              <a:srgbClr val="D4FF44"/>
            </a:solidFill>
            <a:prstDash val="solid"/>
            <a:round/>
            <a:headEnd type="none" w="med" len="med"/>
            <a:tailEnd type="none" w="med" len="med"/>
          </a:ln>
          <a:effectLst>
            <a:outerShdw blurRad="39999" dist="20000" dir="5400000" rotWithShape="0">
              <a:srgbClr val="000000">
                <a:alpha val="37647"/>
              </a:srgbClr>
            </a:outerShdw>
          </a:effectLst>
        </p:spPr>
      </p:cxnSp>
      <p:sp>
        <p:nvSpPr>
          <p:cNvPr id="122" name="Shape 122"/>
          <p:cNvSpPr txBox="1"/>
          <p:nvPr/>
        </p:nvSpPr>
        <p:spPr>
          <a:xfrm>
            <a:off x="3973287" y="730908"/>
            <a:ext cx="4644571"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dirty="0">
                <a:solidFill>
                  <a:schemeClr val="dk1"/>
                </a:solidFill>
                <a:ea typeface="Gill Sans"/>
                <a:sym typeface="Gill Sans"/>
              </a:rPr>
              <a:t>PROJECT OBJECTIVE</a:t>
            </a:r>
          </a:p>
        </p:txBody>
      </p:sp>
      <p:sp>
        <p:nvSpPr>
          <p:cNvPr id="123" name="Shape 123"/>
          <p:cNvSpPr txBox="1"/>
          <p:nvPr/>
        </p:nvSpPr>
        <p:spPr>
          <a:xfrm>
            <a:off x="3973275" y="1680524"/>
            <a:ext cx="4481400" cy="27668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ea typeface="Gill Sans"/>
                <a:sym typeface="Gill Sans"/>
              </a:rPr>
              <a:t>For this project, the client came to us with the goal of revamping an offline based tool into a more user friendly, online one that would promote sales and encourage client interaction with IECS.</a:t>
            </a:r>
          </a:p>
          <a:p>
            <a:pPr marL="0" marR="0" lvl="0" indent="0" algn="l" rtl="0">
              <a:spcBef>
                <a:spcPts val="0"/>
              </a:spcBef>
              <a:buNone/>
            </a:pPr>
            <a:endParaRPr sz="1800">
              <a:solidFill>
                <a:schemeClr val="dk1"/>
              </a:solidFill>
              <a:ea typeface="Gill Sans"/>
              <a:sym typeface="Gill Sans"/>
            </a:endParaRPr>
          </a:p>
          <a:p>
            <a:pPr marL="0" marR="0" lvl="0" indent="0" algn="l" rtl="0">
              <a:spcBef>
                <a:spcPts val="0"/>
              </a:spcBef>
              <a:buSzPct val="25000"/>
              <a:buNone/>
            </a:pPr>
            <a:r>
              <a:rPr lang="en-US" sz="1800">
                <a:solidFill>
                  <a:schemeClr val="dk1"/>
                </a:solidFill>
                <a:ea typeface="Gill Sans"/>
                <a:sym typeface="Gill Sans"/>
              </a:rPr>
              <a:t>For our team, that meant research and implementation time into the design and functional aspects of the tool.</a:t>
            </a:r>
          </a:p>
        </p:txBody>
      </p:sp>
      <p:sp>
        <p:nvSpPr>
          <p:cNvPr id="124" name="Shape 124"/>
          <p:cNvSpPr txBox="1"/>
          <p:nvPr/>
        </p:nvSpPr>
        <p:spPr>
          <a:xfrm>
            <a:off x="402730" y="3807421"/>
            <a:ext cx="2848129" cy="156966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2400">
                <a:solidFill>
                  <a:srgbClr val="FFFFFF"/>
                </a:solidFill>
                <a:ea typeface="Gill Sans"/>
                <a:sym typeface="Gill Sans"/>
              </a:rPr>
              <a:t>INTERNATIONAL EROSION CONTROL SYSTEMS</a:t>
            </a:r>
          </a:p>
        </p:txBody>
      </p:sp>
      <p:cxnSp>
        <p:nvCxnSpPr>
          <p:cNvPr id="125" name="Shape 125"/>
          <p:cNvCxnSpPr/>
          <p:nvPr/>
        </p:nvCxnSpPr>
        <p:spPr>
          <a:xfrm>
            <a:off x="4085730" y="1344844"/>
            <a:ext cx="3516127" cy="0"/>
          </a:xfrm>
          <a:prstGeom prst="straightConnector1">
            <a:avLst/>
          </a:prstGeom>
          <a:noFill/>
          <a:ln w="76200" cap="flat" cmpd="sng">
            <a:solidFill>
              <a:srgbClr val="262626"/>
            </a:solidFill>
            <a:prstDash val="solid"/>
            <a:round/>
            <a:headEnd type="none" w="med" len="med"/>
            <a:tailEnd type="none" w="med" len="med"/>
          </a:ln>
        </p:spPr>
      </p:cxnSp>
      <p:cxnSp>
        <p:nvCxnSpPr>
          <p:cNvPr id="126" name="Shape 126"/>
          <p:cNvCxnSpPr/>
          <p:nvPr/>
        </p:nvCxnSpPr>
        <p:spPr>
          <a:xfrm>
            <a:off x="4067587" y="704152"/>
            <a:ext cx="3516127" cy="0"/>
          </a:xfrm>
          <a:prstGeom prst="straightConnector1">
            <a:avLst/>
          </a:prstGeom>
          <a:noFill/>
          <a:ln w="76200" cap="flat" cmpd="sng">
            <a:solidFill>
              <a:srgbClr val="262626"/>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p:nvPr/>
        </p:nvSpPr>
        <p:spPr>
          <a:xfrm>
            <a:off x="0" y="-23924"/>
            <a:ext cx="9144000" cy="1493496"/>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2" name="Shape 132"/>
          <p:cNvSpPr txBox="1"/>
          <p:nvPr/>
        </p:nvSpPr>
        <p:spPr>
          <a:xfrm>
            <a:off x="580572" y="1783541"/>
            <a:ext cx="8037285"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ea typeface="Gill Sans"/>
                <a:sym typeface="Gill Sans"/>
              </a:rPr>
              <a:t>In order to work as efficiently as possible, our team is divided into three parts.</a:t>
            </a:r>
          </a:p>
        </p:txBody>
      </p:sp>
      <p:grpSp>
        <p:nvGrpSpPr>
          <p:cNvPr id="133" name="Shape 133"/>
          <p:cNvGrpSpPr/>
          <p:nvPr/>
        </p:nvGrpSpPr>
        <p:grpSpPr>
          <a:xfrm>
            <a:off x="3519716" y="415787"/>
            <a:ext cx="2140855" cy="640691"/>
            <a:chOff x="3519716" y="415787"/>
            <a:chExt cx="2140855" cy="640691"/>
          </a:xfrm>
        </p:grpSpPr>
        <p:sp>
          <p:nvSpPr>
            <p:cNvPr id="134" name="Shape 134"/>
            <p:cNvSpPr txBox="1"/>
            <p:nvPr/>
          </p:nvSpPr>
          <p:spPr>
            <a:xfrm>
              <a:off x="3519716" y="442543"/>
              <a:ext cx="2140855"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dirty="0">
                  <a:solidFill>
                    <a:schemeClr val="lt1"/>
                  </a:solidFill>
                  <a:ea typeface="Gill Sans"/>
                  <a:sym typeface="Gill Sans"/>
                </a:rPr>
                <a:t>OUR TEAM </a:t>
              </a:r>
            </a:p>
          </p:txBody>
        </p:sp>
        <p:cxnSp>
          <p:nvCxnSpPr>
            <p:cNvPr id="135" name="Shape 135"/>
            <p:cNvCxnSpPr/>
            <p:nvPr/>
          </p:nvCxnSpPr>
          <p:spPr>
            <a:xfrm>
              <a:off x="3632158" y="1056478"/>
              <a:ext cx="1865126" cy="0"/>
            </a:xfrm>
            <a:prstGeom prst="straightConnector1">
              <a:avLst/>
            </a:prstGeom>
            <a:noFill/>
            <a:ln w="76200" cap="flat" cmpd="sng">
              <a:solidFill>
                <a:srgbClr val="D4FF44"/>
              </a:solidFill>
              <a:prstDash val="solid"/>
              <a:round/>
              <a:headEnd type="none" w="med" len="med"/>
              <a:tailEnd type="none" w="med" len="med"/>
            </a:ln>
          </p:spPr>
        </p:cxnSp>
        <p:cxnSp>
          <p:nvCxnSpPr>
            <p:cNvPr id="136" name="Shape 136"/>
            <p:cNvCxnSpPr/>
            <p:nvPr/>
          </p:nvCxnSpPr>
          <p:spPr>
            <a:xfrm>
              <a:off x="3614016" y="415787"/>
              <a:ext cx="1883269" cy="0"/>
            </a:xfrm>
            <a:prstGeom prst="straightConnector1">
              <a:avLst/>
            </a:prstGeom>
            <a:noFill/>
            <a:ln w="76200" cap="flat" cmpd="sng">
              <a:solidFill>
                <a:srgbClr val="D4FF44"/>
              </a:solidFill>
              <a:prstDash val="solid"/>
              <a:round/>
              <a:headEnd type="none" w="med" len="med"/>
              <a:tailEnd type="none" w="med" len="med"/>
            </a:ln>
          </p:spPr>
        </p:cxnSp>
      </p:grpSp>
      <p:sp>
        <p:nvSpPr>
          <p:cNvPr id="137" name="Shape 137"/>
          <p:cNvSpPr/>
          <p:nvPr/>
        </p:nvSpPr>
        <p:spPr>
          <a:xfrm rot="-5400000">
            <a:off x="616860" y="2814909"/>
            <a:ext cx="2062479" cy="1778000"/>
          </a:xfrm>
          <a:prstGeom prst="hexagon">
            <a:avLst>
              <a:gd name="adj" fmla="val 25000"/>
              <a:gd name="vf" fmla="val 115470"/>
            </a:avLst>
          </a:prstGeom>
          <a:solidFill>
            <a:srgbClr val="2626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8" name="Shape 138"/>
          <p:cNvSpPr/>
          <p:nvPr/>
        </p:nvSpPr>
        <p:spPr>
          <a:xfrm rot="-5400000">
            <a:off x="3418117" y="2814911"/>
            <a:ext cx="2062479" cy="1778000"/>
          </a:xfrm>
          <a:prstGeom prst="hexagon">
            <a:avLst>
              <a:gd name="adj" fmla="val 25000"/>
              <a:gd name="vf" fmla="val 115470"/>
            </a:avLst>
          </a:prstGeom>
          <a:solidFill>
            <a:srgbClr val="2626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9" name="Shape 139"/>
          <p:cNvSpPr/>
          <p:nvPr/>
        </p:nvSpPr>
        <p:spPr>
          <a:xfrm rot="-5400000">
            <a:off x="6407333" y="2814911"/>
            <a:ext cx="2062479" cy="1778000"/>
          </a:xfrm>
          <a:prstGeom prst="hexagon">
            <a:avLst>
              <a:gd name="adj" fmla="val 25000"/>
              <a:gd name="vf" fmla="val 115470"/>
            </a:avLst>
          </a:prstGeom>
          <a:solidFill>
            <a:srgbClr val="2626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0" name="Shape 140"/>
          <p:cNvSpPr txBox="1"/>
          <p:nvPr/>
        </p:nvSpPr>
        <p:spPr>
          <a:xfrm>
            <a:off x="580572" y="5110939"/>
            <a:ext cx="2158999"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ea typeface="Gill Sans"/>
                <a:sym typeface="Gill Sans"/>
              </a:rPr>
              <a:t>NICK IRELAND</a:t>
            </a:r>
          </a:p>
          <a:p>
            <a:pPr marL="0" marR="0" lvl="0" indent="0" algn="ctr" rtl="0">
              <a:spcBef>
                <a:spcPts val="0"/>
              </a:spcBef>
              <a:buSzPct val="25000"/>
              <a:buNone/>
            </a:pPr>
            <a:r>
              <a:rPr lang="en-US" sz="1800">
                <a:solidFill>
                  <a:schemeClr val="dk1"/>
                </a:solidFill>
                <a:ea typeface="Gill Sans"/>
                <a:sym typeface="Gill Sans"/>
              </a:rPr>
              <a:t>Front-End </a:t>
            </a:r>
          </a:p>
          <a:p>
            <a:pPr marL="0" marR="0" lvl="0" indent="0" algn="ctr" rtl="0">
              <a:spcBef>
                <a:spcPts val="0"/>
              </a:spcBef>
              <a:buSzPct val="25000"/>
              <a:buNone/>
            </a:pPr>
            <a:r>
              <a:rPr lang="en-US" sz="1800">
                <a:solidFill>
                  <a:schemeClr val="dk1"/>
                </a:solidFill>
                <a:ea typeface="Gill Sans"/>
                <a:sym typeface="Gill Sans"/>
              </a:rPr>
              <a:t>Web Development</a:t>
            </a:r>
          </a:p>
        </p:txBody>
      </p:sp>
      <p:sp>
        <p:nvSpPr>
          <p:cNvPr id="141" name="Shape 141"/>
          <p:cNvSpPr txBox="1"/>
          <p:nvPr/>
        </p:nvSpPr>
        <p:spPr>
          <a:xfrm>
            <a:off x="3050706" y="5104732"/>
            <a:ext cx="2869869"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ea typeface="Gill Sans"/>
                <a:sym typeface="Gill Sans"/>
              </a:rPr>
              <a:t>SHANNON ENWRIGHT</a:t>
            </a:r>
          </a:p>
          <a:p>
            <a:pPr marL="0" marR="0" lvl="0" indent="0" algn="ctr" rtl="0">
              <a:spcBef>
                <a:spcPts val="0"/>
              </a:spcBef>
              <a:buSzPct val="25000"/>
              <a:buNone/>
            </a:pPr>
            <a:r>
              <a:rPr lang="en-US" sz="1800">
                <a:solidFill>
                  <a:schemeClr val="dk1"/>
                </a:solidFill>
                <a:ea typeface="Gill Sans"/>
                <a:sym typeface="Gill Sans"/>
              </a:rPr>
              <a:t>Graphic Design </a:t>
            </a:r>
          </a:p>
          <a:p>
            <a:pPr marL="0" marR="0" lvl="0" indent="0" algn="ctr" rtl="0">
              <a:spcBef>
                <a:spcPts val="0"/>
              </a:spcBef>
              <a:buSzPct val="25000"/>
              <a:buNone/>
            </a:pPr>
            <a:r>
              <a:rPr lang="en-US" sz="1800">
                <a:solidFill>
                  <a:schemeClr val="dk1"/>
                </a:solidFill>
                <a:ea typeface="Gill Sans"/>
                <a:sym typeface="Gill Sans"/>
              </a:rPr>
              <a:t>&amp; Front-End</a:t>
            </a:r>
          </a:p>
        </p:txBody>
      </p:sp>
      <p:sp>
        <p:nvSpPr>
          <p:cNvPr id="142" name="Shape 142"/>
          <p:cNvSpPr txBox="1"/>
          <p:nvPr/>
        </p:nvSpPr>
        <p:spPr>
          <a:xfrm>
            <a:off x="6458857" y="5110939"/>
            <a:ext cx="2158999"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ea typeface="Gill Sans"/>
                <a:sym typeface="Gill Sans"/>
              </a:rPr>
              <a:t>ADAM LUXTON</a:t>
            </a:r>
          </a:p>
          <a:p>
            <a:pPr marL="0" marR="0" lvl="0" indent="0" algn="ctr" rtl="0">
              <a:spcBef>
                <a:spcPts val="0"/>
              </a:spcBef>
              <a:buSzPct val="25000"/>
              <a:buNone/>
            </a:pPr>
            <a:r>
              <a:rPr lang="en-US" sz="1800">
                <a:solidFill>
                  <a:schemeClr val="dk1"/>
                </a:solidFill>
                <a:ea typeface="Gill Sans"/>
                <a:sym typeface="Gill Sans"/>
              </a:rPr>
              <a:t>Back-End </a:t>
            </a:r>
          </a:p>
          <a:p>
            <a:pPr marL="0" marR="0" lvl="0" indent="0" algn="ctr" rtl="0">
              <a:spcBef>
                <a:spcPts val="0"/>
              </a:spcBef>
              <a:buSzPct val="25000"/>
              <a:buNone/>
            </a:pPr>
            <a:r>
              <a:rPr lang="en-US" sz="1800">
                <a:solidFill>
                  <a:schemeClr val="dk1"/>
                </a:solidFill>
                <a:ea typeface="Gill Sans"/>
                <a:sym typeface="Gill Sans"/>
              </a:rPr>
              <a:t>Web Development</a:t>
            </a:r>
          </a:p>
        </p:txBody>
      </p:sp>
      <p:pic>
        <p:nvPicPr>
          <p:cNvPr id="143" name="Shape 143" descr="nick .psd"/>
          <p:cNvPicPr preferRelativeResize="0"/>
          <p:nvPr/>
        </p:nvPicPr>
        <p:blipFill rotWithShape="1">
          <a:blip r:embed="rId3">
            <a:alphaModFix/>
          </a:blip>
          <a:srcRect/>
          <a:stretch/>
        </p:blipFill>
        <p:spPr>
          <a:xfrm>
            <a:off x="685808" y="2590108"/>
            <a:ext cx="1890482" cy="2181325"/>
          </a:xfrm>
          <a:prstGeom prst="rect">
            <a:avLst/>
          </a:prstGeom>
          <a:noFill/>
          <a:ln>
            <a:noFill/>
          </a:ln>
        </p:spPr>
      </p:pic>
      <p:pic>
        <p:nvPicPr>
          <p:cNvPr id="144" name="Shape 144" descr="shannon.png"/>
          <p:cNvPicPr preferRelativeResize="0"/>
          <p:nvPr/>
        </p:nvPicPr>
        <p:blipFill rotWithShape="1">
          <a:blip r:embed="rId4">
            <a:alphaModFix/>
          </a:blip>
          <a:srcRect/>
          <a:stretch/>
        </p:blipFill>
        <p:spPr>
          <a:xfrm>
            <a:off x="3465287" y="2496311"/>
            <a:ext cx="1971773" cy="2275123"/>
          </a:xfrm>
          <a:prstGeom prst="rect">
            <a:avLst/>
          </a:prstGeom>
          <a:noFill/>
          <a:ln>
            <a:noFill/>
          </a:ln>
        </p:spPr>
      </p:pic>
      <p:pic>
        <p:nvPicPr>
          <p:cNvPr id="145" name="Shape 145" descr="adam.png"/>
          <p:cNvPicPr preferRelativeResize="0"/>
          <p:nvPr/>
        </p:nvPicPr>
        <p:blipFill rotWithShape="1">
          <a:blip r:embed="rId5">
            <a:alphaModFix/>
          </a:blip>
          <a:srcRect/>
          <a:stretch/>
        </p:blipFill>
        <p:spPr>
          <a:xfrm>
            <a:off x="6470498" y="2561715"/>
            <a:ext cx="1911353" cy="22054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p:nvPr/>
        </p:nvSpPr>
        <p:spPr>
          <a:xfrm rot="-5400000">
            <a:off x="-2149928" y="2077357"/>
            <a:ext cx="7003146" cy="2703287"/>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51" name="Shape 151"/>
          <p:cNvSpPr txBox="1"/>
          <p:nvPr/>
        </p:nvSpPr>
        <p:spPr>
          <a:xfrm>
            <a:off x="3991428" y="328317"/>
            <a:ext cx="4953000" cy="267765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dirty="0">
                <a:solidFill>
                  <a:schemeClr val="dk1"/>
                </a:solidFill>
                <a:ea typeface="Gill Sans"/>
                <a:sym typeface="Gill Sans"/>
              </a:rPr>
              <a:t>SEPTEMBER</a:t>
            </a:r>
          </a:p>
          <a:p>
            <a:pPr marL="0" marR="0" lvl="0" indent="0" algn="l" rtl="0">
              <a:spcBef>
                <a:spcPts val="0"/>
              </a:spcBef>
              <a:buSzPct val="25000"/>
              <a:buNone/>
            </a:pPr>
            <a:r>
              <a:rPr lang="en-US" sz="1800" dirty="0">
                <a:solidFill>
                  <a:schemeClr val="dk1"/>
                </a:solidFill>
                <a:ea typeface="Gill Sans"/>
                <a:sym typeface="Gill Sans"/>
              </a:rPr>
              <a:t>September was Research month. Our team spent it’s infant hours researching about IECS, the various development frameworks we were going to use, and discussing user experience and user stories.</a:t>
            </a:r>
          </a:p>
          <a:p>
            <a:pPr marL="0" marR="0" lvl="0" indent="0" algn="l" rtl="0">
              <a:spcBef>
                <a:spcPts val="0"/>
              </a:spcBef>
              <a:buNone/>
            </a:pPr>
            <a:endParaRPr sz="1800" dirty="0">
              <a:solidFill>
                <a:schemeClr val="dk1"/>
              </a:solidFill>
              <a:ea typeface="Gill Sans"/>
              <a:sym typeface="Gill Sans"/>
            </a:endParaRPr>
          </a:p>
          <a:p>
            <a:pPr marL="285750" marR="0" lvl="0" indent="-285750" algn="l" rtl="0">
              <a:spcBef>
                <a:spcPts val="0"/>
              </a:spcBef>
              <a:buClr>
                <a:schemeClr val="dk1"/>
              </a:buClr>
              <a:buSzPct val="100000"/>
              <a:buFont typeface="Arial"/>
              <a:buChar char="•"/>
            </a:pPr>
            <a:r>
              <a:rPr lang="en-US" sz="1800" dirty="0">
                <a:solidFill>
                  <a:schemeClr val="dk1"/>
                </a:solidFill>
                <a:ea typeface="Gill Sans"/>
                <a:sym typeface="Gill Sans"/>
              </a:rPr>
              <a:t>Research</a:t>
            </a:r>
          </a:p>
          <a:p>
            <a:pPr marL="285750" marR="0" lvl="0" indent="-285750" algn="l" rtl="0">
              <a:spcBef>
                <a:spcPts val="0"/>
              </a:spcBef>
              <a:buClr>
                <a:schemeClr val="dk1"/>
              </a:buClr>
              <a:buSzPct val="100000"/>
              <a:buFont typeface="Arial"/>
              <a:buChar char="•"/>
            </a:pPr>
            <a:r>
              <a:rPr lang="en-US" sz="1800" dirty="0">
                <a:solidFill>
                  <a:schemeClr val="dk1"/>
                </a:solidFill>
                <a:ea typeface="Gill Sans"/>
                <a:sym typeface="Gill Sans"/>
              </a:rPr>
              <a:t>Wireframes</a:t>
            </a:r>
          </a:p>
          <a:p>
            <a:pPr marL="285750" marR="0" lvl="0" indent="-285750" algn="l" rtl="0">
              <a:spcBef>
                <a:spcPts val="0"/>
              </a:spcBef>
              <a:buClr>
                <a:schemeClr val="dk1"/>
              </a:buClr>
              <a:buSzPct val="100000"/>
              <a:buFont typeface="Gill Sans"/>
              <a:buChar char="•"/>
            </a:pPr>
            <a:r>
              <a:rPr lang="en-US" sz="1800" dirty="0">
                <a:solidFill>
                  <a:schemeClr val="dk1"/>
                </a:solidFill>
                <a:ea typeface="Gill Sans"/>
                <a:sym typeface="Gill Sans"/>
              </a:rPr>
              <a:t>Learning frameworks to use in the app.</a:t>
            </a:r>
          </a:p>
          <a:p>
            <a:pPr marL="285750" marR="0" lvl="0" indent="-285750" algn="l" rtl="0">
              <a:spcBef>
                <a:spcPts val="0"/>
              </a:spcBef>
              <a:buClr>
                <a:schemeClr val="dk1"/>
              </a:buClr>
              <a:buFont typeface="Arial"/>
              <a:buNone/>
            </a:pPr>
            <a:endParaRPr sz="1800" dirty="0">
              <a:solidFill>
                <a:schemeClr val="dk1"/>
              </a:solidFill>
              <a:ea typeface="Gill Sans"/>
              <a:sym typeface="Gill Sans"/>
            </a:endParaRPr>
          </a:p>
        </p:txBody>
      </p:sp>
      <p:grpSp>
        <p:nvGrpSpPr>
          <p:cNvPr id="152" name="Shape 152"/>
          <p:cNvGrpSpPr/>
          <p:nvPr/>
        </p:nvGrpSpPr>
        <p:grpSpPr>
          <a:xfrm>
            <a:off x="326572" y="2656560"/>
            <a:ext cx="2939141" cy="1158803"/>
            <a:chOff x="3519716" y="387533"/>
            <a:chExt cx="2939141" cy="1158803"/>
          </a:xfrm>
        </p:grpSpPr>
        <p:sp>
          <p:nvSpPr>
            <p:cNvPr id="153" name="Shape 153"/>
            <p:cNvSpPr txBox="1"/>
            <p:nvPr/>
          </p:nvSpPr>
          <p:spPr>
            <a:xfrm>
              <a:off x="3519716" y="442543"/>
              <a:ext cx="2939141"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dirty="0">
                  <a:solidFill>
                    <a:schemeClr val="lt1"/>
                  </a:solidFill>
                  <a:ea typeface="Gill Sans"/>
                  <a:sym typeface="Gill Sans"/>
                </a:rPr>
                <a:t>OUR </a:t>
              </a:r>
            </a:p>
            <a:p>
              <a:pPr marL="0" marR="0" lvl="0" indent="0" algn="l" rtl="0">
                <a:spcBef>
                  <a:spcPts val="0"/>
                </a:spcBef>
                <a:buSzPct val="25000"/>
                <a:buNone/>
              </a:pPr>
              <a:r>
                <a:rPr lang="en-US" sz="2800" dirty="0">
                  <a:solidFill>
                    <a:schemeClr val="lt1"/>
                  </a:solidFill>
                  <a:ea typeface="Gill Sans"/>
                  <a:sym typeface="Gill Sans"/>
                </a:rPr>
                <a:t>TIMELINE </a:t>
              </a:r>
            </a:p>
          </p:txBody>
        </p:sp>
        <p:cxnSp>
          <p:nvCxnSpPr>
            <p:cNvPr id="154" name="Shape 154"/>
            <p:cNvCxnSpPr/>
            <p:nvPr/>
          </p:nvCxnSpPr>
          <p:spPr>
            <a:xfrm>
              <a:off x="3614016" y="1546336"/>
              <a:ext cx="1883269" cy="0"/>
            </a:xfrm>
            <a:prstGeom prst="straightConnector1">
              <a:avLst/>
            </a:prstGeom>
            <a:noFill/>
            <a:ln w="76200" cap="flat" cmpd="sng">
              <a:solidFill>
                <a:srgbClr val="D4FF44"/>
              </a:solidFill>
              <a:prstDash val="solid"/>
              <a:round/>
              <a:headEnd type="none" w="med" len="med"/>
              <a:tailEnd type="none" w="med" len="med"/>
            </a:ln>
          </p:spPr>
        </p:cxnSp>
        <p:cxnSp>
          <p:nvCxnSpPr>
            <p:cNvPr id="155" name="Shape 155"/>
            <p:cNvCxnSpPr/>
            <p:nvPr/>
          </p:nvCxnSpPr>
          <p:spPr>
            <a:xfrm>
              <a:off x="3614016" y="387533"/>
              <a:ext cx="1883269" cy="0"/>
            </a:xfrm>
            <a:prstGeom prst="straightConnector1">
              <a:avLst/>
            </a:prstGeom>
            <a:noFill/>
            <a:ln w="76200" cap="flat" cmpd="sng">
              <a:solidFill>
                <a:srgbClr val="D4FF44"/>
              </a:solidFill>
              <a:prstDash val="solid"/>
              <a:round/>
              <a:headEnd type="none" w="med" len="med"/>
              <a:tailEnd type="none" w="med" len="med"/>
            </a:ln>
          </p:spPr>
        </p:cxnSp>
      </p:grpSp>
      <p:cxnSp>
        <p:nvCxnSpPr>
          <p:cNvPr id="156" name="Shape 156"/>
          <p:cNvCxnSpPr/>
          <p:nvPr/>
        </p:nvCxnSpPr>
        <p:spPr>
          <a:xfrm>
            <a:off x="3265713" y="422827"/>
            <a:ext cx="0" cy="6435173"/>
          </a:xfrm>
          <a:prstGeom prst="straightConnector1">
            <a:avLst/>
          </a:prstGeom>
          <a:noFill/>
          <a:ln w="76200" cap="flat" cmpd="sng">
            <a:solidFill>
              <a:srgbClr val="262626"/>
            </a:solidFill>
            <a:prstDash val="solid"/>
            <a:round/>
            <a:headEnd type="none" w="med" len="med"/>
            <a:tailEnd type="none" w="med" len="med"/>
          </a:ln>
        </p:spPr>
      </p:cxnSp>
      <p:sp>
        <p:nvSpPr>
          <p:cNvPr id="157" name="Shape 157"/>
          <p:cNvSpPr/>
          <p:nvPr/>
        </p:nvSpPr>
        <p:spPr>
          <a:xfrm rot="-5400000">
            <a:off x="2792908" y="263531"/>
            <a:ext cx="945607" cy="815179"/>
          </a:xfrm>
          <a:prstGeom prst="hexagon">
            <a:avLst>
              <a:gd name="adj" fmla="val 25000"/>
              <a:gd name="vf" fmla="val 115470"/>
            </a:avLst>
          </a:prstGeom>
          <a:solidFill>
            <a:srgbClr val="D4FF44"/>
          </a:solidFill>
          <a:ln w="381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158" name="Shape 158" descr="erosion_control-flow_ux.jpg"/>
          <p:cNvPicPr preferRelativeResize="0"/>
          <p:nvPr/>
        </p:nvPicPr>
        <p:blipFill rotWithShape="1">
          <a:blip r:embed="rId3">
            <a:alphaModFix/>
          </a:blip>
          <a:srcRect/>
          <a:stretch/>
        </p:blipFill>
        <p:spPr>
          <a:xfrm>
            <a:off x="3828392" y="3815383"/>
            <a:ext cx="5062500" cy="235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Shape 163" descr="Screen Shot 2016-11-22 at 11.50.16 AM.png"/>
          <p:cNvPicPr preferRelativeResize="0"/>
          <p:nvPr/>
        </p:nvPicPr>
        <p:blipFill rotWithShape="1">
          <a:blip r:embed="rId3">
            <a:alphaModFix/>
          </a:blip>
          <a:srcRect/>
          <a:stretch/>
        </p:blipFill>
        <p:spPr>
          <a:xfrm>
            <a:off x="415637" y="1918805"/>
            <a:ext cx="8312727" cy="4666664"/>
          </a:xfrm>
          <a:prstGeom prst="rect">
            <a:avLst/>
          </a:prstGeom>
          <a:noFill/>
          <a:ln>
            <a:noFill/>
          </a:ln>
        </p:spPr>
      </p:pic>
      <p:sp>
        <p:nvSpPr>
          <p:cNvPr id="164" name="Shape 164"/>
          <p:cNvSpPr/>
          <p:nvPr/>
        </p:nvSpPr>
        <p:spPr>
          <a:xfrm>
            <a:off x="0" y="-23924"/>
            <a:ext cx="9144000" cy="1493496"/>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65" name="Shape 165"/>
          <p:cNvGrpSpPr/>
          <p:nvPr/>
        </p:nvGrpSpPr>
        <p:grpSpPr>
          <a:xfrm>
            <a:off x="3283859" y="415787"/>
            <a:ext cx="2739570" cy="640691"/>
            <a:chOff x="3519716" y="415787"/>
            <a:chExt cx="2739570" cy="640691"/>
          </a:xfrm>
        </p:grpSpPr>
        <p:sp>
          <p:nvSpPr>
            <p:cNvPr id="166" name="Shape 166"/>
            <p:cNvSpPr txBox="1"/>
            <p:nvPr/>
          </p:nvSpPr>
          <p:spPr>
            <a:xfrm>
              <a:off x="3519716" y="442543"/>
              <a:ext cx="2739570"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dirty="0">
                  <a:solidFill>
                    <a:schemeClr val="lt1"/>
                  </a:solidFill>
                  <a:ea typeface="Gill Sans"/>
                  <a:sym typeface="Gill Sans"/>
                </a:rPr>
                <a:t>WIREFRAMES</a:t>
              </a:r>
            </a:p>
          </p:txBody>
        </p:sp>
        <p:cxnSp>
          <p:nvCxnSpPr>
            <p:cNvPr id="167" name="Shape 167"/>
            <p:cNvCxnSpPr/>
            <p:nvPr/>
          </p:nvCxnSpPr>
          <p:spPr>
            <a:xfrm>
              <a:off x="3632158" y="1056478"/>
              <a:ext cx="2264270" cy="0"/>
            </a:xfrm>
            <a:prstGeom prst="straightConnector1">
              <a:avLst/>
            </a:prstGeom>
            <a:noFill/>
            <a:ln w="76200" cap="flat" cmpd="sng">
              <a:solidFill>
                <a:srgbClr val="D4FF44"/>
              </a:solidFill>
              <a:prstDash val="solid"/>
              <a:round/>
              <a:headEnd type="none" w="med" len="med"/>
              <a:tailEnd type="none" w="med" len="med"/>
            </a:ln>
          </p:spPr>
        </p:cxnSp>
        <p:cxnSp>
          <p:nvCxnSpPr>
            <p:cNvPr id="168" name="Shape 168"/>
            <p:cNvCxnSpPr/>
            <p:nvPr/>
          </p:nvCxnSpPr>
          <p:spPr>
            <a:xfrm>
              <a:off x="3614016" y="415787"/>
              <a:ext cx="2282413" cy="0"/>
            </a:xfrm>
            <a:prstGeom prst="straightConnector1">
              <a:avLst/>
            </a:prstGeom>
            <a:noFill/>
            <a:ln w="76200" cap="flat" cmpd="sng">
              <a:solidFill>
                <a:srgbClr val="D4FF44"/>
              </a:solidFill>
              <a:prstDash val="solid"/>
              <a:round/>
              <a:headEnd type="none" w="med" len="med"/>
              <a:tailEnd type="none" w="med" len="med"/>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descr="Screen Shot 2016-11-22 at 11.51.22 AM.png"/>
          <p:cNvPicPr preferRelativeResize="0"/>
          <p:nvPr/>
        </p:nvPicPr>
        <p:blipFill rotWithShape="1">
          <a:blip r:embed="rId3">
            <a:alphaModFix/>
          </a:blip>
          <a:srcRect t="5244"/>
          <a:stretch/>
        </p:blipFill>
        <p:spPr>
          <a:xfrm>
            <a:off x="1083333" y="1469570"/>
            <a:ext cx="7214118" cy="5370578"/>
          </a:xfrm>
          <a:prstGeom prst="rect">
            <a:avLst/>
          </a:prstGeom>
          <a:noFill/>
          <a:ln>
            <a:noFill/>
          </a:ln>
        </p:spPr>
      </p:pic>
      <p:sp>
        <p:nvSpPr>
          <p:cNvPr id="174" name="Shape 174"/>
          <p:cNvSpPr/>
          <p:nvPr/>
        </p:nvSpPr>
        <p:spPr>
          <a:xfrm>
            <a:off x="0" y="-23924"/>
            <a:ext cx="9144000" cy="1493496"/>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75" name="Shape 175"/>
          <p:cNvGrpSpPr/>
          <p:nvPr/>
        </p:nvGrpSpPr>
        <p:grpSpPr>
          <a:xfrm>
            <a:off x="3283859" y="415787"/>
            <a:ext cx="2739570" cy="640691"/>
            <a:chOff x="3519716" y="415787"/>
            <a:chExt cx="2739570" cy="640691"/>
          </a:xfrm>
        </p:grpSpPr>
        <p:sp>
          <p:nvSpPr>
            <p:cNvPr id="176" name="Shape 176"/>
            <p:cNvSpPr txBox="1"/>
            <p:nvPr/>
          </p:nvSpPr>
          <p:spPr>
            <a:xfrm>
              <a:off x="3519716" y="442543"/>
              <a:ext cx="2739570"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dirty="0">
                  <a:solidFill>
                    <a:schemeClr val="lt1"/>
                  </a:solidFill>
                  <a:ea typeface="Gill Sans"/>
                  <a:sym typeface="Gill Sans"/>
                </a:rPr>
                <a:t>WIREFRAMES</a:t>
              </a:r>
            </a:p>
          </p:txBody>
        </p:sp>
        <p:cxnSp>
          <p:nvCxnSpPr>
            <p:cNvPr id="177" name="Shape 177"/>
            <p:cNvCxnSpPr/>
            <p:nvPr/>
          </p:nvCxnSpPr>
          <p:spPr>
            <a:xfrm>
              <a:off x="3632158" y="1056478"/>
              <a:ext cx="2264270" cy="0"/>
            </a:xfrm>
            <a:prstGeom prst="straightConnector1">
              <a:avLst/>
            </a:prstGeom>
            <a:noFill/>
            <a:ln w="76200" cap="flat" cmpd="sng">
              <a:solidFill>
                <a:srgbClr val="D4FF44"/>
              </a:solidFill>
              <a:prstDash val="solid"/>
              <a:round/>
              <a:headEnd type="none" w="med" len="med"/>
              <a:tailEnd type="none" w="med" len="med"/>
            </a:ln>
          </p:spPr>
        </p:cxnSp>
        <p:cxnSp>
          <p:nvCxnSpPr>
            <p:cNvPr id="178" name="Shape 178"/>
            <p:cNvCxnSpPr/>
            <p:nvPr/>
          </p:nvCxnSpPr>
          <p:spPr>
            <a:xfrm>
              <a:off x="3614016" y="415787"/>
              <a:ext cx="2282413" cy="0"/>
            </a:xfrm>
            <a:prstGeom prst="straightConnector1">
              <a:avLst/>
            </a:prstGeom>
            <a:noFill/>
            <a:ln w="76200" cap="flat" cmpd="sng">
              <a:solidFill>
                <a:srgbClr val="D4FF44"/>
              </a:solidFill>
              <a:prstDash val="solid"/>
              <a:round/>
              <a:headEnd type="none" w="med" len="med"/>
              <a:tailEnd type="none" w="med" len="med"/>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p:nvPr/>
        </p:nvSpPr>
        <p:spPr>
          <a:xfrm rot="-5400000">
            <a:off x="-2149928" y="2077357"/>
            <a:ext cx="7003146" cy="2703287"/>
          </a:xfrm>
          <a:prstGeom prst="rect">
            <a:avLst/>
          </a:prstGeom>
          <a:solidFill>
            <a:schemeClr val="dk1">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84" name="Shape 184"/>
          <p:cNvSpPr txBox="1"/>
          <p:nvPr/>
        </p:nvSpPr>
        <p:spPr>
          <a:xfrm>
            <a:off x="3991428" y="328317"/>
            <a:ext cx="4953000" cy="406265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dirty="0">
                <a:solidFill>
                  <a:schemeClr val="dk1"/>
                </a:solidFill>
                <a:ea typeface="Gill Sans"/>
                <a:sym typeface="Gill Sans"/>
              </a:rPr>
              <a:t>OCTOBER</a:t>
            </a:r>
          </a:p>
          <a:p>
            <a:pPr marL="0" marR="0" lvl="0" indent="0" algn="l" rtl="0">
              <a:spcBef>
                <a:spcPts val="0"/>
              </a:spcBef>
              <a:buSzPct val="25000"/>
              <a:buNone/>
            </a:pPr>
            <a:r>
              <a:rPr lang="en-US" sz="1800" dirty="0">
                <a:solidFill>
                  <a:schemeClr val="dk1"/>
                </a:solidFill>
                <a:ea typeface="Gill Sans"/>
                <a:sym typeface="Gill Sans"/>
              </a:rPr>
              <a:t>This month, we started kicking off the development phase.</a:t>
            </a:r>
          </a:p>
          <a:p>
            <a:pPr marL="0" marR="0" lvl="0" indent="0" algn="l" rtl="0">
              <a:spcBef>
                <a:spcPts val="0"/>
              </a:spcBef>
              <a:buNone/>
            </a:pPr>
            <a:endParaRPr sz="1800" dirty="0">
              <a:solidFill>
                <a:schemeClr val="dk1"/>
              </a:solidFill>
              <a:ea typeface="Gill Sans"/>
              <a:sym typeface="Gill Sans"/>
            </a:endParaRPr>
          </a:p>
          <a:p>
            <a:pPr marL="0" marR="0" lvl="0" indent="0" algn="l" rtl="0">
              <a:spcBef>
                <a:spcPts val="0"/>
              </a:spcBef>
              <a:buSzPct val="25000"/>
              <a:buNone/>
            </a:pPr>
            <a:r>
              <a:rPr lang="en-US" sz="1800" dirty="0">
                <a:solidFill>
                  <a:schemeClr val="dk1"/>
                </a:solidFill>
                <a:ea typeface="Gill Sans"/>
                <a:sym typeface="Gill Sans"/>
              </a:rPr>
              <a:t>DESIGN:</a:t>
            </a:r>
          </a:p>
          <a:p>
            <a:pPr marL="285750" marR="0" lvl="0" indent="-285750" algn="l" rtl="0">
              <a:spcBef>
                <a:spcPts val="0"/>
              </a:spcBef>
              <a:buClr>
                <a:schemeClr val="dk1"/>
              </a:buClr>
              <a:buSzPct val="100000"/>
              <a:buFont typeface="Arial"/>
              <a:buChar char="•"/>
            </a:pPr>
            <a:r>
              <a:rPr lang="en-US" sz="1800" dirty="0">
                <a:solidFill>
                  <a:schemeClr val="dk1"/>
                </a:solidFill>
                <a:ea typeface="Gill Sans"/>
                <a:sym typeface="Gill Sans"/>
              </a:rPr>
              <a:t>Start mockups</a:t>
            </a:r>
          </a:p>
          <a:p>
            <a:pPr marL="742950" marR="0" lvl="1" indent="-285750" algn="l" rtl="0">
              <a:spcBef>
                <a:spcPts val="0"/>
              </a:spcBef>
              <a:buClr>
                <a:schemeClr val="dk1"/>
              </a:buClr>
              <a:buSzPct val="100000"/>
              <a:buFont typeface="Arial"/>
              <a:buChar char="•"/>
            </a:pPr>
            <a:r>
              <a:rPr lang="en-US" sz="1800" b="0" i="0" u="none" strike="noStrike" cap="none" dirty="0">
                <a:solidFill>
                  <a:schemeClr val="dk1"/>
                </a:solidFill>
                <a:ea typeface="Gill Sans"/>
                <a:sym typeface="Gill Sans"/>
              </a:rPr>
              <a:t>Chose overall design</a:t>
            </a:r>
          </a:p>
          <a:p>
            <a:pPr marL="742950" marR="0" lvl="1" indent="-285750" algn="l" rtl="0">
              <a:spcBef>
                <a:spcPts val="0"/>
              </a:spcBef>
              <a:buClr>
                <a:schemeClr val="dk1"/>
              </a:buClr>
              <a:buSzPct val="100000"/>
              <a:buFont typeface="Arial"/>
              <a:buChar char="•"/>
            </a:pPr>
            <a:r>
              <a:rPr lang="en-US" sz="1800" b="0" i="0" u="none" strike="noStrike" cap="none" dirty="0">
                <a:solidFill>
                  <a:schemeClr val="dk1"/>
                </a:solidFill>
                <a:ea typeface="Gill Sans"/>
                <a:sym typeface="Gill Sans"/>
              </a:rPr>
              <a:t>Began design for mobile and desktop versions</a:t>
            </a:r>
          </a:p>
          <a:p>
            <a:pPr marL="0" marR="0" lvl="0" indent="0" algn="l" rtl="0">
              <a:spcBef>
                <a:spcPts val="0"/>
              </a:spcBef>
              <a:buSzPct val="25000"/>
              <a:buNone/>
            </a:pPr>
            <a:r>
              <a:rPr lang="en-US" sz="1800" dirty="0">
                <a:solidFill>
                  <a:schemeClr val="dk1"/>
                </a:solidFill>
                <a:ea typeface="Gill Sans"/>
                <a:sym typeface="Gill Sans"/>
              </a:rPr>
              <a:t>FRONT-END:</a:t>
            </a:r>
          </a:p>
          <a:p>
            <a:pPr marL="285750" marR="0" lvl="0" indent="-285750" algn="l" rtl="0">
              <a:spcBef>
                <a:spcPts val="0"/>
              </a:spcBef>
              <a:buClr>
                <a:schemeClr val="dk1"/>
              </a:buClr>
              <a:buSzPct val="100000"/>
              <a:buFont typeface="Arial"/>
              <a:buChar char="•"/>
            </a:pPr>
            <a:r>
              <a:rPr lang="en-US" sz="1800" dirty="0">
                <a:solidFill>
                  <a:schemeClr val="dk1"/>
                </a:solidFill>
                <a:ea typeface="Gill Sans"/>
                <a:sym typeface="Gill Sans"/>
              </a:rPr>
              <a:t>Start coding</a:t>
            </a:r>
          </a:p>
          <a:p>
            <a:pPr marL="0" marR="0" lvl="0" indent="0" algn="l" rtl="0">
              <a:spcBef>
                <a:spcPts val="0"/>
              </a:spcBef>
              <a:buSzPct val="25000"/>
              <a:buNone/>
            </a:pPr>
            <a:r>
              <a:rPr lang="en-US" sz="1800" dirty="0">
                <a:solidFill>
                  <a:schemeClr val="dk1"/>
                </a:solidFill>
                <a:ea typeface="Gill Sans"/>
                <a:sym typeface="Gill Sans"/>
              </a:rPr>
              <a:t>BACK-END:</a:t>
            </a:r>
          </a:p>
          <a:p>
            <a:pPr marL="457200" marR="0" lvl="0" indent="-342900" algn="l" rtl="0">
              <a:spcBef>
                <a:spcPts val="0"/>
              </a:spcBef>
              <a:buClr>
                <a:schemeClr val="dk1"/>
              </a:buClr>
              <a:buSzPct val="100000"/>
              <a:buFont typeface="Gill Sans"/>
              <a:buChar char="●"/>
            </a:pPr>
            <a:r>
              <a:rPr lang="en-US" sz="1800" dirty="0">
                <a:solidFill>
                  <a:schemeClr val="dk1"/>
                </a:solidFill>
                <a:ea typeface="Gill Sans"/>
                <a:sym typeface="Gill Sans"/>
              </a:rPr>
              <a:t>Writing the database and preparing the queries to utilize it. Begin to prepare the MVC system that will dictate page-content.</a:t>
            </a:r>
          </a:p>
        </p:txBody>
      </p:sp>
      <p:grpSp>
        <p:nvGrpSpPr>
          <p:cNvPr id="185" name="Shape 185"/>
          <p:cNvGrpSpPr/>
          <p:nvPr/>
        </p:nvGrpSpPr>
        <p:grpSpPr>
          <a:xfrm>
            <a:off x="326572" y="2656560"/>
            <a:ext cx="2939141" cy="1158803"/>
            <a:chOff x="3519716" y="387533"/>
            <a:chExt cx="2939141" cy="1158803"/>
          </a:xfrm>
        </p:grpSpPr>
        <p:sp>
          <p:nvSpPr>
            <p:cNvPr id="186" name="Shape 186"/>
            <p:cNvSpPr txBox="1"/>
            <p:nvPr/>
          </p:nvSpPr>
          <p:spPr>
            <a:xfrm>
              <a:off x="3519716" y="442543"/>
              <a:ext cx="2939141"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chemeClr val="lt1"/>
                  </a:solidFill>
                  <a:ea typeface="Gill Sans"/>
                  <a:sym typeface="Gill Sans"/>
                </a:rPr>
                <a:t>OUR </a:t>
              </a:r>
            </a:p>
            <a:p>
              <a:pPr marL="0" marR="0" lvl="0" indent="0" algn="l" rtl="0">
                <a:spcBef>
                  <a:spcPts val="0"/>
                </a:spcBef>
                <a:buSzPct val="25000"/>
                <a:buNone/>
              </a:pPr>
              <a:r>
                <a:rPr lang="en-US" sz="2800">
                  <a:solidFill>
                    <a:schemeClr val="lt1"/>
                  </a:solidFill>
                  <a:ea typeface="Gill Sans"/>
                  <a:sym typeface="Gill Sans"/>
                </a:rPr>
                <a:t>TIMELINE </a:t>
              </a:r>
            </a:p>
          </p:txBody>
        </p:sp>
        <p:cxnSp>
          <p:nvCxnSpPr>
            <p:cNvPr id="187" name="Shape 187"/>
            <p:cNvCxnSpPr/>
            <p:nvPr/>
          </p:nvCxnSpPr>
          <p:spPr>
            <a:xfrm>
              <a:off x="3614016" y="1546336"/>
              <a:ext cx="1883269" cy="0"/>
            </a:xfrm>
            <a:prstGeom prst="straightConnector1">
              <a:avLst/>
            </a:prstGeom>
            <a:noFill/>
            <a:ln w="76200" cap="flat" cmpd="sng">
              <a:solidFill>
                <a:srgbClr val="D4FF44"/>
              </a:solidFill>
              <a:prstDash val="solid"/>
              <a:round/>
              <a:headEnd type="none" w="med" len="med"/>
              <a:tailEnd type="none" w="med" len="med"/>
            </a:ln>
          </p:spPr>
        </p:cxnSp>
        <p:cxnSp>
          <p:nvCxnSpPr>
            <p:cNvPr id="188" name="Shape 188"/>
            <p:cNvCxnSpPr/>
            <p:nvPr/>
          </p:nvCxnSpPr>
          <p:spPr>
            <a:xfrm>
              <a:off x="3614016" y="387533"/>
              <a:ext cx="1883269" cy="0"/>
            </a:xfrm>
            <a:prstGeom prst="straightConnector1">
              <a:avLst/>
            </a:prstGeom>
            <a:noFill/>
            <a:ln w="76200" cap="flat" cmpd="sng">
              <a:solidFill>
                <a:srgbClr val="D4FF44"/>
              </a:solidFill>
              <a:prstDash val="solid"/>
              <a:round/>
              <a:headEnd type="none" w="med" len="med"/>
              <a:tailEnd type="none" w="med" len="med"/>
            </a:ln>
          </p:spPr>
        </p:cxnSp>
      </p:grpSp>
      <p:pic>
        <p:nvPicPr>
          <p:cNvPr id="189" name="Shape 189" descr="All.jpg"/>
          <p:cNvPicPr preferRelativeResize="0"/>
          <p:nvPr/>
        </p:nvPicPr>
        <p:blipFill rotWithShape="1">
          <a:blip r:embed="rId3">
            <a:alphaModFix/>
          </a:blip>
          <a:srcRect/>
          <a:stretch/>
        </p:blipFill>
        <p:spPr>
          <a:xfrm>
            <a:off x="3596425" y="4804024"/>
            <a:ext cx="5187900" cy="1757699"/>
          </a:xfrm>
          <a:prstGeom prst="rect">
            <a:avLst/>
          </a:prstGeom>
          <a:noFill/>
          <a:ln>
            <a:noFill/>
          </a:ln>
        </p:spPr>
      </p:pic>
      <p:cxnSp>
        <p:nvCxnSpPr>
          <p:cNvPr id="190" name="Shape 190"/>
          <p:cNvCxnSpPr/>
          <p:nvPr/>
        </p:nvCxnSpPr>
        <p:spPr>
          <a:xfrm>
            <a:off x="3265713" y="0"/>
            <a:ext cx="0" cy="6858000"/>
          </a:xfrm>
          <a:prstGeom prst="straightConnector1">
            <a:avLst/>
          </a:prstGeom>
          <a:noFill/>
          <a:ln w="76200" cap="flat" cmpd="sng">
            <a:solidFill>
              <a:srgbClr val="262626"/>
            </a:solidFill>
            <a:prstDash val="solid"/>
            <a:round/>
            <a:headEnd type="none" w="med" len="med"/>
            <a:tailEnd type="none" w="med" len="med"/>
          </a:ln>
        </p:spPr>
      </p:cxnSp>
      <p:sp>
        <p:nvSpPr>
          <p:cNvPr id="191" name="Shape 191"/>
          <p:cNvSpPr/>
          <p:nvPr/>
        </p:nvSpPr>
        <p:spPr>
          <a:xfrm rot="-5400000">
            <a:off x="2792908" y="263531"/>
            <a:ext cx="945607" cy="815179"/>
          </a:xfrm>
          <a:prstGeom prst="hexagon">
            <a:avLst>
              <a:gd name="adj" fmla="val 25000"/>
              <a:gd name="vf" fmla="val 115470"/>
            </a:avLst>
          </a:prstGeom>
          <a:solidFill>
            <a:srgbClr val="D4FF44"/>
          </a:solidFill>
          <a:ln w="38100" cap="flat" cmpd="sng">
            <a:solidFill>
              <a:srgbClr val="26262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587</Words>
  <Application>Microsoft Macintosh PowerPoint</Application>
  <PresentationFormat>On-screen Show (4:3)</PresentationFormat>
  <Paragraphs>95</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student</cp:lastModifiedBy>
  <cp:revision>3</cp:revision>
  <dcterms:modified xsi:type="dcterms:W3CDTF">2016-12-07T15:36:14Z</dcterms:modified>
</cp:coreProperties>
</file>